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07" r:id="rId4"/>
    <p:sldId id="313" r:id="rId5"/>
    <p:sldId id="314" r:id="rId6"/>
    <p:sldId id="324" r:id="rId7"/>
    <p:sldId id="312" r:id="rId8"/>
    <p:sldId id="325" r:id="rId9"/>
    <p:sldId id="326" r:id="rId10"/>
    <p:sldId id="316" r:id="rId11"/>
    <p:sldId id="329" r:id="rId12"/>
    <p:sldId id="298" r:id="rId13"/>
    <p:sldId id="317" r:id="rId14"/>
    <p:sldId id="330" r:id="rId15"/>
    <p:sldId id="291" r:id="rId16"/>
    <p:sldId id="331" r:id="rId17"/>
    <p:sldId id="319" r:id="rId18"/>
    <p:sldId id="264" r:id="rId19"/>
    <p:sldId id="318" r:id="rId20"/>
    <p:sldId id="332" r:id="rId21"/>
    <p:sldId id="321" r:id="rId22"/>
    <p:sldId id="333" r:id="rId23"/>
    <p:sldId id="335" r:id="rId24"/>
    <p:sldId id="334" r:id="rId25"/>
    <p:sldId id="327" r:id="rId26"/>
    <p:sldId id="315" r:id="rId27"/>
    <p:sldId id="328" r:id="rId28"/>
    <p:sldId id="323" r:id="rId29"/>
    <p:sldId id="299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F3F3F3"/>
    <a:srgbClr val="EBEBEB"/>
    <a:srgbClr val="E6E6E6"/>
    <a:srgbClr val="F6F6F6"/>
    <a:srgbClr val="FAFAFA"/>
    <a:srgbClr val="00FF00"/>
    <a:srgbClr val="0E25FE"/>
    <a:srgbClr val="FF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71" autoAdjust="0"/>
    <p:restoredTop sz="89824" autoAdjust="0"/>
  </p:normalViewPr>
  <p:slideViewPr>
    <p:cSldViewPr showGuides="1">
      <p:cViewPr varScale="1">
        <p:scale>
          <a:sx n="77" d="100"/>
          <a:sy n="77" d="100"/>
        </p:scale>
        <p:origin x="182" y="62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ric-ityers\Desktop\ONGOING%20PROJECTS\PROJECT9%20-%20Cdc48%20-%20Damien%20D'amours%20lab%20Yoghita\HISTROGRAM%20Diffusion%20coeffs%20ExpYogV&amp;VII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lliss\Desktop\ONGOING%20PROJ\PROJECT28%20-%20Matthias%20Heinemann\20200729%20-%20Whi5mRNA%20MS2-PP7%20confirmed%20clones%20fresh%20Glu%20pads\N&amp;B%2059%25\Whi5mRNA\Individual_cell_N&amp;B_03-Aug-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04481812120634"/>
          <c:y val="3.0928864495003171E-2"/>
          <c:w val="0.77526171323675852"/>
          <c:h val="0.75088175581274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0.96162144456770082</c:v>
                </c:pt>
                <c:pt idx="2">
                  <c:v>0.84819529433783714</c:v>
                </c:pt>
                <c:pt idx="3">
                  <c:v>0.59016216589376591</c:v>
                </c:pt>
                <c:pt idx="4">
                  <c:v>0.44866087988460224</c:v>
                </c:pt>
                <c:pt idx="5">
                  <c:v>0.20310550243998204</c:v>
                </c:pt>
                <c:pt idx="6">
                  <c:v>0.11291477163163416</c:v>
                </c:pt>
                <c:pt idx="7">
                  <c:v>1.0756220783237182E-2</c:v>
                </c:pt>
                <c:pt idx="8">
                  <c:v>7.180806780815073E-2</c:v>
                </c:pt>
                <c:pt idx="9">
                  <c:v>2.2668522372780799E-2</c:v>
                </c:pt>
                <c:pt idx="10">
                  <c:v>-9.583077239649759E-3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A6-4CD7-B386-AB6450B27793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0.96069735951934998</c:v>
                </c:pt>
                <c:pt idx="2">
                  <c:v>0.82235854618865467</c:v>
                </c:pt>
                <c:pt idx="3">
                  <c:v>0.62489116300058722</c:v>
                </c:pt>
                <c:pt idx="4">
                  <c:v>0.41297136007259483</c:v>
                </c:pt>
                <c:pt idx="5">
                  <c:v>0.30041405497821516</c:v>
                </c:pt>
                <c:pt idx="6">
                  <c:v>0.16630714135290517</c:v>
                </c:pt>
                <c:pt idx="7">
                  <c:v>3.0799359440269403E-2</c:v>
                </c:pt>
                <c:pt idx="8">
                  <c:v>7.6196220200190443E-2</c:v>
                </c:pt>
                <c:pt idx="9">
                  <c:v>3.6751376296764025E-2</c:v>
                </c:pt>
                <c:pt idx="10">
                  <c:v>2.0800698189249345E-2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A6-4CD7-B386-AB6450B27793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0.96395007168108449</c:v>
                </c:pt>
                <c:pt idx="2">
                  <c:v>0.87506914324541929</c:v>
                </c:pt>
                <c:pt idx="3">
                  <c:v>0.61641270249025737</c:v>
                </c:pt>
                <c:pt idx="4">
                  <c:v>0.46306929581025308</c:v>
                </c:pt>
                <c:pt idx="5">
                  <c:v>0.34329261702618324</c:v>
                </c:pt>
                <c:pt idx="6">
                  <c:v>0.20034779953817003</c:v>
                </c:pt>
                <c:pt idx="7">
                  <c:v>9.3654893364803482E-2</c:v>
                </c:pt>
                <c:pt idx="8">
                  <c:v>0.10767874246716803</c:v>
                </c:pt>
                <c:pt idx="9">
                  <c:v>8.07036995589272E-2</c:v>
                </c:pt>
                <c:pt idx="10">
                  <c:v>2.9510427347018361E-2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A6-4CD7-B386-AB6450B2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70656"/>
        <c:axId val="50072576"/>
      </c:scatterChart>
      <c:valAx>
        <c:axId val="5007065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horizontal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>
                    <a:effectLst/>
                  </a:rPr>
                  <a:t>j</a:t>
                </a:r>
                <a:r>
                  <a:rPr lang="en-US" dirty="0"/>
                  <a:t> </a:t>
                </a:r>
              </a:p>
            </c:rich>
          </c:tx>
          <c:layout>
            <c:manualLayout>
              <c:xMode val="edge"/>
              <c:yMode val="edge"/>
              <c:x val="0.32763085661837926"/>
              <c:y val="0.905667271764469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072576"/>
        <c:crosses val="autoZero"/>
        <c:crossBetween val="midCat"/>
        <c:majorUnit val="2"/>
        <c:minorUnit val="2"/>
      </c:valAx>
      <c:valAx>
        <c:axId val="5007257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Intensity</a:t>
                </a:r>
                <a:r>
                  <a:rPr lang="en-US" baseline="0" dirty="0"/>
                  <a:t>  </a:t>
                </a:r>
                <a:r>
                  <a:rPr lang="en-US" dirty="0"/>
                  <a:t>correlations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50070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2276701677216009"/>
          <c:y val="7.794798961036567E-2"/>
          <c:w val="0.45015715782455473"/>
          <c:h val="0.2904415715868478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94280979994345"/>
          <c:y val="3.7860298614788485E-2"/>
          <c:w val="0.77719891599820123"/>
          <c:h val="0.75342883326852472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0.6306880995748666</c:v>
                </c:pt>
                <c:pt idx="2">
                  <c:v>0.40291935134208867</c:v>
                </c:pt>
                <c:pt idx="3">
                  <c:v>0.26108292178033182</c:v>
                </c:pt>
                <c:pt idx="4">
                  <c:v>0.14772891715094308</c:v>
                </c:pt>
                <c:pt idx="5">
                  <c:v>7.6929368412484697E-2</c:v>
                </c:pt>
                <c:pt idx="6">
                  <c:v>3.3179913421928192E-2</c:v>
                </c:pt>
                <c:pt idx="7">
                  <c:v>3.6775460159369652E-2</c:v>
                </c:pt>
                <c:pt idx="8">
                  <c:v>1.2108904574798983E-2</c:v>
                </c:pt>
                <c:pt idx="9">
                  <c:v>5.0320399036694378E-2</c:v>
                </c:pt>
                <c:pt idx="10">
                  <c:v>-9.3191204374137547E-3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45-4D91-B330-709A35ED7CD4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0.68606796207982146</c:v>
                </c:pt>
                <c:pt idx="2">
                  <c:v>0.46646661976258524</c:v>
                </c:pt>
                <c:pt idx="3">
                  <c:v>0.38597659066371781</c:v>
                </c:pt>
                <c:pt idx="4">
                  <c:v>0.20355692456234506</c:v>
                </c:pt>
                <c:pt idx="5">
                  <c:v>9.1811401953391658E-2</c:v>
                </c:pt>
                <c:pt idx="6">
                  <c:v>8.0434094609698539E-2</c:v>
                </c:pt>
                <c:pt idx="7">
                  <c:v>9.3119677399545409E-2</c:v>
                </c:pt>
                <c:pt idx="8">
                  <c:v>5.9588388858502733E-2</c:v>
                </c:pt>
                <c:pt idx="9">
                  <c:v>4.5519801226335484E-2</c:v>
                </c:pt>
                <c:pt idx="10">
                  <c:v>3.964889309197344E-2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45-4D91-B330-709A35ED7CD4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0.16610526195913658</c:v>
                </c:pt>
                <c:pt idx="2">
                  <c:v>0.11042790194248277</c:v>
                </c:pt>
                <c:pt idx="3">
                  <c:v>6.2293962778613585E-2</c:v>
                </c:pt>
                <c:pt idx="4">
                  <c:v>2.256661861512517E-2</c:v>
                </c:pt>
                <c:pt idx="5">
                  <c:v>3.3360761626344007E-2</c:v>
                </c:pt>
                <c:pt idx="6">
                  <c:v>4.275522709870188E-2</c:v>
                </c:pt>
                <c:pt idx="7">
                  <c:v>5.859614005313301E-2</c:v>
                </c:pt>
                <c:pt idx="8">
                  <c:v>1.1900841670639437E-2</c:v>
                </c:pt>
                <c:pt idx="9">
                  <c:v>2.4031329703970462E-2</c:v>
                </c:pt>
                <c:pt idx="10">
                  <c:v>1.7487886657468917E-2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45-4D91-B330-709A35ED7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27488"/>
        <c:axId val="133337856"/>
      </c:scatterChart>
      <c:valAx>
        <c:axId val="133327488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vertical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 err="1">
                    <a:effectLst/>
                  </a:rPr>
                  <a:t>i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3337856"/>
        <c:crosses val="autoZero"/>
        <c:crossBetween val="midCat"/>
        <c:majorUnit val="2"/>
        <c:minorUnit val="2"/>
      </c:valAx>
      <c:valAx>
        <c:axId val="13333785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Spatial auto-correlation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1333274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9989887005531913"/>
          <c:y val="8.2908983259829261E-2"/>
          <c:w val="0.47361968051278097"/>
          <c:h val="0.28322436362144193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Feuil1!$B$8:$B$29</c:f>
              <c:numCache>
                <c:formatCode>General</c:formatCode>
                <c:ptCount val="22"/>
                <c:pt idx="0">
                  <c:v>-0.2</c:v>
                </c:pt>
                <c:pt idx="1">
                  <c:v>0</c:v>
                </c:pt>
                <c:pt idx="2">
                  <c:v>0.2</c:v>
                </c:pt>
                <c:pt idx="3">
                  <c:v>0.4</c:v>
                </c:pt>
                <c:pt idx="4">
                  <c:v>0.60000000000000009</c:v>
                </c:pt>
                <c:pt idx="5">
                  <c:v>0.8</c:v>
                </c:pt>
                <c:pt idx="6">
                  <c:v>1</c:v>
                </c:pt>
                <c:pt idx="7">
                  <c:v>1.2000000000000002</c:v>
                </c:pt>
                <c:pt idx="8">
                  <c:v>1.4000000000000001</c:v>
                </c:pt>
                <c:pt idx="9">
                  <c:v>1.6</c:v>
                </c:pt>
                <c:pt idx="10">
                  <c:v>1.8</c:v>
                </c:pt>
                <c:pt idx="11">
                  <c:v>2</c:v>
                </c:pt>
                <c:pt idx="12">
                  <c:v>2.2000000000000002</c:v>
                </c:pt>
                <c:pt idx="13">
                  <c:v>2.4000000000000004</c:v>
                </c:pt>
                <c:pt idx="14">
                  <c:v>2.6</c:v>
                </c:pt>
                <c:pt idx="15">
                  <c:v>2.8000000000000003</c:v>
                </c:pt>
                <c:pt idx="16">
                  <c:v>3</c:v>
                </c:pt>
                <c:pt idx="17">
                  <c:v>3.2</c:v>
                </c:pt>
                <c:pt idx="18">
                  <c:v>3.4000000000000004</c:v>
                </c:pt>
                <c:pt idx="19">
                  <c:v>3.6</c:v>
                </c:pt>
                <c:pt idx="20">
                  <c:v>3.8000000000000003</c:v>
                </c:pt>
                <c:pt idx="21">
                  <c:v>4</c:v>
                </c:pt>
              </c:numCache>
            </c:numRef>
          </c:cat>
          <c:val>
            <c:numRef>
              <c:f>Feuil1!$C$8:$C$29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3.125</c:v>
                </c:pt>
                <c:pt idx="5">
                  <c:v>9.375</c:v>
                </c:pt>
                <c:pt idx="6">
                  <c:v>21.875</c:v>
                </c:pt>
                <c:pt idx="7">
                  <c:v>21.875</c:v>
                </c:pt>
                <c:pt idx="8">
                  <c:v>18.75</c:v>
                </c:pt>
                <c:pt idx="9">
                  <c:v>18.75</c:v>
                </c:pt>
                <c:pt idx="10">
                  <c:v>6.25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3-46F4-9250-5A12E720AE5E}"/>
            </c:ext>
          </c:extLst>
        </c:ser>
        <c:ser>
          <c:idx val="1"/>
          <c:order val="1"/>
          <c:invertIfNegative val="0"/>
          <c:val>
            <c:numRef>
              <c:f>Feuil1!$H$8:$H$29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3.225806451612903</c:v>
                </c:pt>
                <c:pt idx="3">
                  <c:v>6.4516129032258061</c:v>
                </c:pt>
                <c:pt idx="4">
                  <c:v>16.129032258064516</c:v>
                </c:pt>
                <c:pt idx="5">
                  <c:v>32.258064516129032</c:v>
                </c:pt>
                <c:pt idx="6">
                  <c:v>19.35483870967742</c:v>
                </c:pt>
                <c:pt idx="7">
                  <c:v>9.67741935483871</c:v>
                </c:pt>
                <c:pt idx="8">
                  <c:v>6.4516129032258061</c:v>
                </c:pt>
                <c:pt idx="9">
                  <c:v>3.225806451612903</c:v>
                </c:pt>
                <c:pt idx="10">
                  <c:v>0</c:v>
                </c:pt>
                <c:pt idx="11">
                  <c:v>0</c:v>
                </c:pt>
                <c:pt idx="12">
                  <c:v>3.225806451612903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3-46F4-9250-5A12E720AE5E}"/>
            </c:ext>
          </c:extLst>
        </c:ser>
        <c:ser>
          <c:idx val="2"/>
          <c:order val="2"/>
          <c:invertIfNegative val="0"/>
          <c:val>
            <c:numRef>
              <c:f>Feuil1!$M$8:$M$30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3.7037037037037037</c:v>
                </c:pt>
                <c:pt idx="3">
                  <c:v>7.4074074074074074</c:v>
                </c:pt>
                <c:pt idx="4">
                  <c:v>7.4074074074074074</c:v>
                </c:pt>
                <c:pt idx="5">
                  <c:v>7.4074074074074074</c:v>
                </c:pt>
                <c:pt idx="6">
                  <c:v>7.4074074074074074</c:v>
                </c:pt>
                <c:pt idx="7">
                  <c:v>11.111111111111111</c:v>
                </c:pt>
                <c:pt idx="8">
                  <c:v>14.814814814814815</c:v>
                </c:pt>
                <c:pt idx="9">
                  <c:v>18.518518518518519</c:v>
                </c:pt>
                <c:pt idx="10">
                  <c:v>7.4074074074074074</c:v>
                </c:pt>
                <c:pt idx="11">
                  <c:v>7.4074074074074074</c:v>
                </c:pt>
                <c:pt idx="12">
                  <c:v>0</c:v>
                </c:pt>
                <c:pt idx="13">
                  <c:v>3.7037037037037037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3.7037037037037037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63-46F4-9250-5A12E720A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32000"/>
        <c:axId val="6041984"/>
      </c:barChart>
      <c:catAx>
        <c:axId val="603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041984"/>
        <c:crosses val="autoZero"/>
        <c:auto val="0"/>
        <c:lblAlgn val="ctr"/>
        <c:lblOffset val="100"/>
        <c:noMultiLvlLbl val="0"/>
      </c:catAx>
      <c:valAx>
        <c:axId val="60419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603200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BY4741+Whi5-PP7 tag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069-46EA-807F-B5E839559A4A}"/>
              </c:ext>
            </c:extLst>
          </c:dPt>
          <c:xVal>
            <c:numRef>
              <c:f>'[Individual_cell_N&amp;B_03-Aug-2020.xlsx]Feuil1'!$P$266:$P$339</c:f>
              <c:numCache>
                <c:formatCode>General</c:formatCode>
                <c:ptCount val="74"/>
                <c:pt idx="0">
                  <c:v>0.16868847340619306</c:v>
                </c:pt>
                <c:pt idx="1">
                  <c:v>0.13938462608549329</c:v>
                </c:pt>
                <c:pt idx="2">
                  <c:v>0.11023305205534235</c:v>
                </c:pt>
                <c:pt idx="3">
                  <c:v>0.11091225135529562</c:v>
                </c:pt>
                <c:pt idx="4">
                  <c:v>3.5633550560913399E-2</c:v>
                </c:pt>
                <c:pt idx="5">
                  <c:v>0.11695756402905441</c:v>
                </c:pt>
                <c:pt idx="6">
                  <c:v>0.12346029954413307</c:v>
                </c:pt>
                <c:pt idx="7">
                  <c:v>9.8022096033181766E-2</c:v>
                </c:pt>
                <c:pt idx="8">
                  <c:v>0.11020526955035063</c:v>
                </c:pt>
                <c:pt idx="9">
                  <c:v>0.13573662277056306</c:v>
                </c:pt>
                <c:pt idx="10">
                  <c:v>0.11240515849370805</c:v>
                </c:pt>
                <c:pt idx="11">
                  <c:v>0.10780871124470989</c:v>
                </c:pt>
                <c:pt idx="12">
                  <c:v>0.12975937205540111</c:v>
                </c:pt>
                <c:pt idx="13">
                  <c:v>4.7626240626426349E-2</c:v>
                </c:pt>
                <c:pt idx="14">
                  <c:v>0.27357504675227073</c:v>
                </c:pt>
                <c:pt idx="15">
                  <c:v>0.10887987997967652</c:v>
                </c:pt>
                <c:pt idx="16">
                  <c:v>7.3684556253722291E-2</c:v>
                </c:pt>
                <c:pt idx="17">
                  <c:v>0.14750437896313681</c:v>
                </c:pt>
                <c:pt idx="18">
                  <c:v>0.10278757580876154</c:v>
                </c:pt>
                <c:pt idx="19">
                  <c:v>0.34421185974677676</c:v>
                </c:pt>
                <c:pt idx="20">
                  <c:v>9.9276265589023804E-2</c:v>
                </c:pt>
                <c:pt idx="21">
                  <c:v>0.12472144275891796</c:v>
                </c:pt>
                <c:pt idx="22">
                  <c:v>0.15950991135277473</c:v>
                </c:pt>
                <c:pt idx="23">
                  <c:v>0.11516376835374897</c:v>
                </c:pt>
                <c:pt idx="24">
                  <c:v>0.15973541210490971</c:v>
                </c:pt>
                <c:pt idx="25">
                  <c:v>0.23005551223605902</c:v>
                </c:pt>
                <c:pt idx="26">
                  <c:v>0.13884307004494428</c:v>
                </c:pt>
                <c:pt idx="27">
                  <c:v>0.12321926398365163</c:v>
                </c:pt>
                <c:pt idx="28">
                  <c:v>9.9511821954413882E-2</c:v>
                </c:pt>
                <c:pt idx="29">
                  <c:v>0.1922054699239272</c:v>
                </c:pt>
                <c:pt idx="30">
                  <c:v>0.15524035238409295</c:v>
                </c:pt>
                <c:pt idx="31">
                  <c:v>0.21312308401442062</c:v>
                </c:pt>
                <c:pt idx="32">
                  <c:v>0.12884852413749587</c:v>
                </c:pt>
                <c:pt idx="33">
                  <c:v>0.15398914600311001</c:v>
                </c:pt>
                <c:pt idx="34">
                  <c:v>0.10547828162197212</c:v>
                </c:pt>
                <c:pt idx="35">
                  <c:v>0.33999736586806334</c:v>
                </c:pt>
                <c:pt idx="36">
                  <c:v>0.22872527896948328</c:v>
                </c:pt>
                <c:pt idx="37">
                  <c:v>0.34649946507300061</c:v>
                </c:pt>
                <c:pt idx="38">
                  <c:v>0.14785533662089476</c:v>
                </c:pt>
                <c:pt idx="39">
                  <c:v>0.27284090677453338</c:v>
                </c:pt>
                <c:pt idx="40">
                  <c:v>0.15966239701635843</c:v>
                </c:pt>
                <c:pt idx="41">
                  <c:v>0.10206416071699449</c:v>
                </c:pt>
                <c:pt idx="42">
                  <c:v>0.14562825391226519</c:v>
                </c:pt>
                <c:pt idx="43">
                  <c:v>0.10438906325294453</c:v>
                </c:pt>
                <c:pt idx="44">
                  <c:v>0.16059773050345477</c:v>
                </c:pt>
                <c:pt idx="45">
                  <c:v>0.20331714041441765</c:v>
                </c:pt>
                <c:pt idx="46">
                  <c:v>0.12522095885273371</c:v>
                </c:pt>
                <c:pt idx="47">
                  <c:v>0.16487442766883681</c:v>
                </c:pt>
                <c:pt idx="48">
                  <c:v>9.2966100946491756E-2</c:v>
                </c:pt>
                <c:pt idx="49">
                  <c:v>0.27694895613790904</c:v>
                </c:pt>
                <c:pt idx="50">
                  <c:v>0.19242092874762853</c:v>
                </c:pt>
                <c:pt idx="51">
                  <c:v>0.25593975913571326</c:v>
                </c:pt>
                <c:pt idx="52">
                  <c:v>0.21713388960152555</c:v>
                </c:pt>
                <c:pt idx="53">
                  <c:v>0.29124808104967542</c:v>
                </c:pt>
                <c:pt idx="54">
                  <c:v>0.16297217039572026</c:v>
                </c:pt>
                <c:pt idx="55">
                  <c:v>0.23537708841408062</c:v>
                </c:pt>
                <c:pt idx="56">
                  <c:v>0.22567812250260127</c:v>
                </c:pt>
                <c:pt idx="57">
                  <c:v>7.9677819699864177E-2</c:v>
                </c:pt>
                <c:pt idx="58">
                  <c:v>6.5803709602325275E-2</c:v>
                </c:pt>
                <c:pt idx="59">
                  <c:v>0.22270252686187161</c:v>
                </c:pt>
                <c:pt idx="60">
                  <c:v>0.20731773526598327</c:v>
                </c:pt>
                <c:pt idx="61">
                  <c:v>0.10370088366276851</c:v>
                </c:pt>
                <c:pt idx="62">
                  <c:v>0.11709251430904122</c:v>
                </c:pt>
                <c:pt idx="63">
                  <c:v>0.19551627820767475</c:v>
                </c:pt>
                <c:pt idx="64">
                  <c:v>0.1851284343773606</c:v>
                </c:pt>
                <c:pt idx="65">
                  <c:v>0.11309239991506408</c:v>
                </c:pt>
                <c:pt idx="66">
                  <c:v>0.19436158035164205</c:v>
                </c:pt>
                <c:pt idx="67">
                  <c:v>0.28533320680472091</c:v>
                </c:pt>
                <c:pt idx="68">
                  <c:v>0.10692658140509917</c:v>
                </c:pt>
                <c:pt idx="69">
                  <c:v>0.14831213185180037</c:v>
                </c:pt>
                <c:pt idx="70">
                  <c:v>0.17803160346998556</c:v>
                </c:pt>
                <c:pt idx="71">
                  <c:v>0.20289065174422274</c:v>
                </c:pt>
                <c:pt idx="72">
                  <c:v>0.3172167195516874</c:v>
                </c:pt>
                <c:pt idx="73">
                  <c:v>0.15540123211395326</c:v>
                </c:pt>
              </c:numCache>
            </c:numRef>
          </c:xVal>
          <c:yVal>
            <c:numRef>
              <c:f>'[Individual_cell_N&amp;B_03-Aug-2020.xlsx]Feuil1'!$Q$266:$Q$339</c:f>
              <c:numCache>
                <c:formatCode>General</c:formatCode>
                <c:ptCount val="74"/>
                <c:pt idx="0">
                  <c:v>0.22482482356996333</c:v>
                </c:pt>
                <c:pt idx="1">
                  <c:v>0.27128459063278759</c:v>
                </c:pt>
                <c:pt idx="2">
                  <c:v>0.2944539409411106</c:v>
                </c:pt>
                <c:pt idx="3">
                  <c:v>0.29284414976906892</c:v>
                </c:pt>
                <c:pt idx="4">
                  <c:v>-7.3895026359053997E-2</c:v>
                </c:pt>
                <c:pt idx="5">
                  <c:v>0.25696932690568997</c:v>
                </c:pt>
                <c:pt idx="6">
                  <c:v>0.3014073232712407</c:v>
                </c:pt>
                <c:pt idx="7">
                  <c:v>0.45867802330609109</c:v>
                </c:pt>
                <c:pt idx="8">
                  <c:v>0.33824588064005784</c:v>
                </c:pt>
                <c:pt idx="9">
                  <c:v>0.25737166178035037</c:v>
                </c:pt>
                <c:pt idx="10">
                  <c:v>0.33928939441202038</c:v>
                </c:pt>
                <c:pt idx="11">
                  <c:v>0.34824971788301923</c:v>
                </c:pt>
                <c:pt idx="12">
                  <c:v>-0.77615069589144392</c:v>
                </c:pt>
                <c:pt idx="13">
                  <c:v>-2.7007098583552809</c:v>
                </c:pt>
                <c:pt idx="14">
                  <c:v>0.18890019815155434</c:v>
                </c:pt>
                <c:pt idx="15">
                  <c:v>0.34589253964745664</c:v>
                </c:pt>
                <c:pt idx="16">
                  <c:v>0.36752028336306686</c:v>
                </c:pt>
                <c:pt idx="17">
                  <c:v>0.25675987157999952</c:v>
                </c:pt>
                <c:pt idx="18">
                  <c:v>0.33647731285227206</c:v>
                </c:pt>
                <c:pt idx="19">
                  <c:v>0.5707035080762608</c:v>
                </c:pt>
                <c:pt idx="20">
                  <c:v>0.35464960695211123</c:v>
                </c:pt>
                <c:pt idx="21">
                  <c:v>0.34265790493006321</c:v>
                </c:pt>
                <c:pt idx="22">
                  <c:v>0.62402838267685989</c:v>
                </c:pt>
                <c:pt idx="23">
                  <c:v>0.35759028522045316</c:v>
                </c:pt>
                <c:pt idx="24">
                  <c:v>0.23399429413068537</c:v>
                </c:pt>
                <c:pt idx="25">
                  <c:v>-0.51206580194771512</c:v>
                </c:pt>
                <c:pt idx="26">
                  <c:v>0.76445072704249273</c:v>
                </c:pt>
                <c:pt idx="27">
                  <c:v>0.28559757261620278</c:v>
                </c:pt>
                <c:pt idx="28">
                  <c:v>0.30686667603437423</c:v>
                </c:pt>
                <c:pt idx="29">
                  <c:v>0.25125066745812996</c:v>
                </c:pt>
                <c:pt idx="30">
                  <c:v>0.31971995026003885</c:v>
                </c:pt>
                <c:pt idx="31">
                  <c:v>0.231466248383769</c:v>
                </c:pt>
                <c:pt idx="32">
                  <c:v>0.32051546533785136</c:v>
                </c:pt>
                <c:pt idx="33">
                  <c:v>0.27670247471959281</c:v>
                </c:pt>
                <c:pt idx="34">
                  <c:v>0.31246543476241562</c:v>
                </c:pt>
                <c:pt idx="35">
                  <c:v>-7.4563130392858626E-2</c:v>
                </c:pt>
                <c:pt idx="36">
                  <c:v>0.23260434679925115</c:v>
                </c:pt>
                <c:pt idx="37">
                  <c:v>0.14247414700304112</c:v>
                </c:pt>
                <c:pt idx="38">
                  <c:v>0.25474892098053747</c:v>
                </c:pt>
                <c:pt idx="39">
                  <c:v>0.17258768196859975</c:v>
                </c:pt>
                <c:pt idx="40">
                  <c:v>0.29331854158725906</c:v>
                </c:pt>
                <c:pt idx="41">
                  <c:v>0.36762923021406763</c:v>
                </c:pt>
                <c:pt idx="42">
                  <c:v>0.31350899340403843</c:v>
                </c:pt>
                <c:pt idx="43">
                  <c:v>-0.34596818571543153</c:v>
                </c:pt>
                <c:pt idx="44">
                  <c:v>0.31702818773349845</c:v>
                </c:pt>
                <c:pt idx="45">
                  <c:v>0.30555303324622574</c:v>
                </c:pt>
                <c:pt idx="46">
                  <c:v>0.31799332999292534</c:v>
                </c:pt>
                <c:pt idx="47">
                  <c:v>0.26669714075071488</c:v>
                </c:pt>
                <c:pt idx="48">
                  <c:v>0.38471693283129765</c:v>
                </c:pt>
                <c:pt idx="49">
                  <c:v>0.20429382190506898</c:v>
                </c:pt>
                <c:pt idx="50">
                  <c:v>0.26843958700682996</c:v>
                </c:pt>
                <c:pt idx="51">
                  <c:v>0.21514539000229008</c:v>
                </c:pt>
                <c:pt idx="52">
                  <c:v>0.19367670742072804</c:v>
                </c:pt>
                <c:pt idx="53">
                  <c:v>0.11753518264246278</c:v>
                </c:pt>
                <c:pt idx="54">
                  <c:v>0.27490340095347904</c:v>
                </c:pt>
                <c:pt idx="55">
                  <c:v>0.19458263675563536</c:v>
                </c:pt>
                <c:pt idx="56">
                  <c:v>0.19282590160006907</c:v>
                </c:pt>
                <c:pt idx="57">
                  <c:v>0.31339953852939767</c:v>
                </c:pt>
                <c:pt idx="58">
                  <c:v>0.36581662010545257</c:v>
                </c:pt>
                <c:pt idx="59">
                  <c:v>0.23834910663039821</c:v>
                </c:pt>
                <c:pt idx="60">
                  <c:v>0.20733400565774188</c:v>
                </c:pt>
                <c:pt idx="61">
                  <c:v>5.629763968231515</c:v>
                </c:pt>
                <c:pt idx="62">
                  <c:v>0.26311083724571632</c:v>
                </c:pt>
                <c:pt idx="63">
                  <c:v>0.26841459722698213</c:v>
                </c:pt>
                <c:pt idx="64">
                  <c:v>0.2235854803516259</c:v>
                </c:pt>
                <c:pt idx="65">
                  <c:v>0.3854057397165277</c:v>
                </c:pt>
                <c:pt idx="66">
                  <c:v>0.21784554396654798</c:v>
                </c:pt>
                <c:pt idx="67">
                  <c:v>0.24960290049580744</c:v>
                </c:pt>
                <c:pt idx="68">
                  <c:v>0.44251825803890471</c:v>
                </c:pt>
                <c:pt idx="69">
                  <c:v>0.30361168417939782</c:v>
                </c:pt>
                <c:pt idx="70">
                  <c:v>0.25146563662956267</c:v>
                </c:pt>
                <c:pt idx="71">
                  <c:v>0.26664829662301959</c:v>
                </c:pt>
                <c:pt idx="72">
                  <c:v>0.14993566555336321</c:v>
                </c:pt>
                <c:pt idx="73">
                  <c:v>0.31881234251647289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69-46EA-807F-B5E839559A4A}"/>
            </c:ext>
          </c:extLst>
        </c:ser>
        <c:ser>
          <c:idx val="3"/>
          <c:order val="1"/>
          <c:tx>
            <c:v>BY4741+PP7-yeGFP plasmid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'[Individual_cell_N&amp;B_03-Aug-2020.xlsx]Feuil1'!$P$340:$P$396</c:f>
              <c:numCache>
                <c:formatCode>General</c:formatCode>
                <c:ptCount val="57"/>
                <c:pt idx="0">
                  <c:v>22.418948462985988</c:v>
                </c:pt>
                <c:pt idx="1">
                  <c:v>7.2590858263428206</c:v>
                </c:pt>
                <c:pt idx="2">
                  <c:v>4.5357509192174197</c:v>
                </c:pt>
                <c:pt idx="3">
                  <c:v>20.676016795837118</c:v>
                </c:pt>
                <c:pt idx="4">
                  <c:v>5.0786288007558271</c:v>
                </c:pt>
                <c:pt idx="5">
                  <c:v>2.0998792127636441</c:v>
                </c:pt>
                <c:pt idx="6">
                  <c:v>9.1611040073962631</c:v>
                </c:pt>
                <c:pt idx="7">
                  <c:v>2.1254274913798357</c:v>
                </c:pt>
                <c:pt idx="8">
                  <c:v>10.742748819488442</c:v>
                </c:pt>
                <c:pt idx="9">
                  <c:v>2.6782268456334952</c:v>
                </c:pt>
                <c:pt idx="10">
                  <c:v>1.7961972456959614</c:v>
                </c:pt>
                <c:pt idx="11">
                  <c:v>1.6365432641753945</c:v>
                </c:pt>
                <c:pt idx="12">
                  <c:v>8.6324606794733842</c:v>
                </c:pt>
                <c:pt idx="13">
                  <c:v>6.7911542967260381</c:v>
                </c:pt>
                <c:pt idx="14">
                  <c:v>1.2217285663706705</c:v>
                </c:pt>
                <c:pt idx="15">
                  <c:v>0.95339642220262744</c:v>
                </c:pt>
                <c:pt idx="16">
                  <c:v>1.5685458190255133</c:v>
                </c:pt>
                <c:pt idx="17">
                  <c:v>1.0880577929434074</c:v>
                </c:pt>
                <c:pt idx="18">
                  <c:v>1.157549823128754</c:v>
                </c:pt>
                <c:pt idx="19">
                  <c:v>1.9775245127271546</c:v>
                </c:pt>
                <c:pt idx="20">
                  <c:v>1.3941819373429805</c:v>
                </c:pt>
                <c:pt idx="21">
                  <c:v>10.076946840742574</c:v>
                </c:pt>
                <c:pt idx="22">
                  <c:v>10.984854478684296</c:v>
                </c:pt>
                <c:pt idx="23">
                  <c:v>4.9270929388987872</c:v>
                </c:pt>
                <c:pt idx="24">
                  <c:v>5.483435592436205</c:v>
                </c:pt>
                <c:pt idx="25">
                  <c:v>4.4932592571294494</c:v>
                </c:pt>
                <c:pt idx="26">
                  <c:v>4.8137645915721263</c:v>
                </c:pt>
                <c:pt idx="27">
                  <c:v>1.3176323884366004</c:v>
                </c:pt>
                <c:pt idx="28">
                  <c:v>24.583208685854924</c:v>
                </c:pt>
                <c:pt idx="29">
                  <c:v>3.5130660919175223</c:v>
                </c:pt>
                <c:pt idx="30">
                  <c:v>3.7994495975731879</c:v>
                </c:pt>
                <c:pt idx="31">
                  <c:v>1.029533997204197</c:v>
                </c:pt>
                <c:pt idx="32">
                  <c:v>15.620924479004</c:v>
                </c:pt>
                <c:pt idx="33">
                  <c:v>3.3039651770399372</c:v>
                </c:pt>
                <c:pt idx="34">
                  <c:v>1.9434772466203116</c:v>
                </c:pt>
                <c:pt idx="35">
                  <c:v>2.8341507470617708</c:v>
                </c:pt>
                <c:pt idx="36">
                  <c:v>16.745906527384403</c:v>
                </c:pt>
                <c:pt idx="37">
                  <c:v>13.318253349311872</c:v>
                </c:pt>
                <c:pt idx="38">
                  <c:v>0.91818693647477523</c:v>
                </c:pt>
                <c:pt idx="39">
                  <c:v>2.4859085688772677</c:v>
                </c:pt>
                <c:pt idx="40">
                  <c:v>14.049015295570154</c:v>
                </c:pt>
                <c:pt idx="41">
                  <c:v>3.7211492839323967</c:v>
                </c:pt>
                <c:pt idx="42">
                  <c:v>1.0442174463241336</c:v>
                </c:pt>
                <c:pt idx="43">
                  <c:v>6.9249564481875128</c:v>
                </c:pt>
                <c:pt idx="44">
                  <c:v>6.7609813291776524</c:v>
                </c:pt>
                <c:pt idx="45">
                  <c:v>1.3463977239727285</c:v>
                </c:pt>
                <c:pt idx="46">
                  <c:v>3.973375193678816</c:v>
                </c:pt>
                <c:pt idx="47">
                  <c:v>4.5306177363600595</c:v>
                </c:pt>
                <c:pt idx="48">
                  <c:v>0.74810675361392986</c:v>
                </c:pt>
                <c:pt idx="49">
                  <c:v>17.077228840015756</c:v>
                </c:pt>
                <c:pt idx="50">
                  <c:v>3.3961317118817504</c:v>
                </c:pt>
                <c:pt idx="51">
                  <c:v>14.854132120155429</c:v>
                </c:pt>
                <c:pt idx="52">
                  <c:v>14.811180293583018</c:v>
                </c:pt>
                <c:pt idx="53">
                  <c:v>1.0455709634936179</c:v>
                </c:pt>
                <c:pt idx="54">
                  <c:v>1.5534122840668569</c:v>
                </c:pt>
                <c:pt idx="55">
                  <c:v>16.384106493465509</c:v>
                </c:pt>
                <c:pt idx="56">
                  <c:v>1.4951636180181977</c:v>
                </c:pt>
              </c:numCache>
            </c:numRef>
          </c:xVal>
          <c:yVal>
            <c:numRef>
              <c:f>'[Individual_cell_N&amp;B_03-Aug-2020.xlsx]Feuil1'!$Q$340:$Q$396</c:f>
              <c:numCache>
                <c:formatCode>General</c:formatCode>
                <c:ptCount val="57"/>
                <c:pt idx="0">
                  <c:v>0.82360610076211849</c:v>
                </c:pt>
                <c:pt idx="1">
                  <c:v>0.47170861182513435</c:v>
                </c:pt>
                <c:pt idx="2">
                  <c:v>0.40119522902991056</c:v>
                </c:pt>
                <c:pt idx="3">
                  <c:v>0.72227314190320768</c:v>
                </c:pt>
                <c:pt idx="4">
                  <c:v>0.32688563434228679</c:v>
                </c:pt>
                <c:pt idx="5">
                  <c:v>0.37077866755760852</c:v>
                </c:pt>
                <c:pt idx="6">
                  <c:v>0.33199964849563635</c:v>
                </c:pt>
                <c:pt idx="7">
                  <c:v>0.34985482636005899</c:v>
                </c:pt>
                <c:pt idx="8">
                  <c:v>0.39881530473969973</c:v>
                </c:pt>
                <c:pt idx="9">
                  <c:v>0.33894774803471855</c:v>
                </c:pt>
                <c:pt idx="10">
                  <c:v>0.30324276956190666</c:v>
                </c:pt>
                <c:pt idx="11">
                  <c:v>0.30025599400816205</c:v>
                </c:pt>
                <c:pt idx="12">
                  <c:v>0.41477724154739104</c:v>
                </c:pt>
                <c:pt idx="13">
                  <c:v>0.69560315690215191</c:v>
                </c:pt>
                <c:pt idx="14">
                  <c:v>0.28036269944807096</c:v>
                </c:pt>
                <c:pt idx="15">
                  <c:v>0.36718120410908678</c:v>
                </c:pt>
                <c:pt idx="16">
                  <c:v>0.34650518655677148</c:v>
                </c:pt>
                <c:pt idx="17">
                  <c:v>0.355501960633192</c:v>
                </c:pt>
                <c:pt idx="18">
                  <c:v>0.4758013688499535</c:v>
                </c:pt>
                <c:pt idx="19">
                  <c:v>0.33769349801581194</c:v>
                </c:pt>
                <c:pt idx="20">
                  <c:v>0.34435968675567302</c:v>
                </c:pt>
                <c:pt idx="21">
                  <c:v>0.49287118682498449</c:v>
                </c:pt>
                <c:pt idx="22">
                  <c:v>0.38304428769053828</c:v>
                </c:pt>
                <c:pt idx="23">
                  <c:v>0.32625007846926679</c:v>
                </c:pt>
                <c:pt idx="24">
                  <c:v>0.42838159778771462</c:v>
                </c:pt>
                <c:pt idx="25">
                  <c:v>0.42299475560889271</c:v>
                </c:pt>
                <c:pt idx="26">
                  <c:v>0.42788881358954362</c:v>
                </c:pt>
                <c:pt idx="27">
                  <c:v>0.38824915842047014</c:v>
                </c:pt>
                <c:pt idx="28">
                  <c:v>0.51019035820116387</c:v>
                </c:pt>
                <c:pt idx="29">
                  <c:v>0.34698655341502255</c:v>
                </c:pt>
                <c:pt idx="30">
                  <c:v>0.50845406131552207</c:v>
                </c:pt>
                <c:pt idx="31">
                  <c:v>0.3653351610464538</c:v>
                </c:pt>
                <c:pt idx="32">
                  <c:v>0.749903460116497</c:v>
                </c:pt>
                <c:pt idx="33">
                  <c:v>0.35308985617321414</c:v>
                </c:pt>
                <c:pt idx="34">
                  <c:v>0.3923859756541978</c:v>
                </c:pt>
                <c:pt idx="35">
                  <c:v>0.36138793895147647</c:v>
                </c:pt>
                <c:pt idx="36">
                  <c:v>0.5613996890981624</c:v>
                </c:pt>
                <c:pt idx="37">
                  <c:v>0.47839508104640749</c:v>
                </c:pt>
                <c:pt idx="38">
                  <c:v>0.43064741557118624</c:v>
                </c:pt>
                <c:pt idx="39">
                  <c:v>0.38291528666556779</c:v>
                </c:pt>
                <c:pt idx="40">
                  <c:v>0.50294645239603242</c:v>
                </c:pt>
                <c:pt idx="41">
                  <c:v>0.36157865217811913</c:v>
                </c:pt>
                <c:pt idx="42">
                  <c:v>0.40446855880000154</c:v>
                </c:pt>
                <c:pt idx="43">
                  <c:v>0.45954101638551204</c:v>
                </c:pt>
                <c:pt idx="44">
                  <c:v>0.38432780060741772</c:v>
                </c:pt>
                <c:pt idx="45">
                  <c:v>0.2330107991178666</c:v>
                </c:pt>
                <c:pt idx="46">
                  <c:v>0.21033781867247156</c:v>
                </c:pt>
                <c:pt idx="47">
                  <c:v>0.2063668373676715</c:v>
                </c:pt>
                <c:pt idx="48">
                  <c:v>0.21275409751777313</c:v>
                </c:pt>
                <c:pt idx="49">
                  <c:v>0.18482201250264726</c:v>
                </c:pt>
                <c:pt idx="50">
                  <c:v>0.24842327119006732</c:v>
                </c:pt>
                <c:pt idx="51">
                  <c:v>0.19419355965174454</c:v>
                </c:pt>
                <c:pt idx="52">
                  <c:v>0.33187580247744736</c:v>
                </c:pt>
                <c:pt idx="53">
                  <c:v>0.25115775608143509</c:v>
                </c:pt>
                <c:pt idx="54">
                  <c:v>0.23570305729579677</c:v>
                </c:pt>
                <c:pt idx="55">
                  <c:v>0.28526736483654064</c:v>
                </c:pt>
                <c:pt idx="56">
                  <c:v>0.21608772133941587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69-46EA-807F-B5E839559A4A}"/>
            </c:ext>
          </c:extLst>
        </c:ser>
        <c:ser>
          <c:idx val="5"/>
          <c:order val="2"/>
          <c:tx>
            <c:v>Whi5mRNA-PP7-24yeGFP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'[Individual_cell_N&amp;B_03-Aug-2020.xlsx]Feuil1'!$P$583:$P$675</c:f>
              <c:numCache>
                <c:formatCode>General</c:formatCode>
                <c:ptCount val="93"/>
                <c:pt idx="0">
                  <c:v>33.86350213275739</c:v>
                </c:pt>
                <c:pt idx="1">
                  <c:v>26.962595304106568</c:v>
                </c:pt>
                <c:pt idx="2">
                  <c:v>20.786604214469641</c:v>
                </c:pt>
                <c:pt idx="3">
                  <c:v>3.7801847777660127</c:v>
                </c:pt>
                <c:pt idx="4">
                  <c:v>31.309894079145359</c:v>
                </c:pt>
                <c:pt idx="5">
                  <c:v>20.359090755166683</c:v>
                </c:pt>
                <c:pt idx="6">
                  <c:v>4.1874469376070804</c:v>
                </c:pt>
                <c:pt idx="7">
                  <c:v>2.5970363781316008</c:v>
                </c:pt>
                <c:pt idx="8">
                  <c:v>17.433418208167552</c:v>
                </c:pt>
                <c:pt idx="9">
                  <c:v>3.5622245615499777</c:v>
                </c:pt>
                <c:pt idx="10">
                  <c:v>3.8246818567785548</c:v>
                </c:pt>
                <c:pt idx="11">
                  <c:v>14.963566769681309</c:v>
                </c:pt>
                <c:pt idx="12">
                  <c:v>2.7947141987962816</c:v>
                </c:pt>
                <c:pt idx="13">
                  <c:v>4.3830821895748393</c:v>
                </c:pt>
                <c:pt idx="14">
                  <c:v>1.4265401391196864</c:v>
                </c:pt>
                <c:pt idx="15">
                  <c:v>22.068631479363663</c:v>
                </c:pt>
                <c:pt idx="16">
                  <c:v>1.6719467552380318</c:v>
                </c:pt>
                <c:pt idx="17">
                  <c:v>31.600630484452903</c:v>
                </c:pt>
                <c:pt idx="18">
                  <c:v>14.521221818770101</c:v>
                </c:pt>
                <c:pt idx="19">
                  <c:v>8.961570710815737</c:v>
                </c:pt>
                <c:pt idx="20">
                  <c:v>9.2391403005732542</c:v>
                </c:pt>
                <c:pt idx="21">
                  <c:v>3.539579461574756</c:v>
                </c:pt>
                <c:pt idx="22">
                  <c:v>22.535163261458734</c:v>
                </c:pt>
                <c:pt idx="23">
                  <c:v>13.090376214172194</c:v>
                </c:pt>
                <c:pt idx="24">
                  <c:v>16.444939956023994</c:v>
                </c:pt>
                <c:pt idx="25">
                  <c:v>3.7161889206412555</c:v>
                </c:pt>
                <c:pt idx="26">
                  <c:v>3.7322055234414262</c:v>
                </c:pt>
                <c:pt idx="27">
                  <c:v>4.368250247809331</c:v>
                </c:pt>
                <c:pt idx="28">
                  <c:v>4.1713738713169555</c:v>
                </c:pt>
                <c:pt idx="29">
                  <c:v>16.793139026974</c:v>
                </c:pt>
                <c:pt idx="30">
                  <c:v>10.863447683607411</c:v>
                </c:pt>
                <c:pt idx="31">
                  <c:v>20.611744521998613</c:v>
                </c:pt>
                <c:pt idx="32">
                  <c:v>8.9354055169510449</c:v>
                </c:pt>
                <c:pt idx="33">
                  <c:v>12.116600690175339</c:v>
                </c:pt>
                <c:pt idx="34">
                  <c:v>13.681851384372402</c:v>
                </c:pt>
                <c:pt idx="35">
                  <c:v>8.8992031924199235</c:v>
                </c:pt>
                <c:pt idx="36">
                  <c:v>3.319292472107009</c:v>
                </c:pt>
                <c:pt idx="37">
                  <c:v>6.6403656098053299</c:v>
                </c:pt>
                <c:pt idx="38">
                  <c:v>6.6060824187308818</c:v>
                </c:pt>
                <c:pt idx="39">
                  <c:v>3.4563060413422395</c:v>
                </c:pt>
                <c:pt idx="40">
                  <c:v>3.5235857224905955</c:v>
                </c:pt>
                <c:pt idx="41">
                  <c:v>3.990214834246621</c:v>
                </c:pt>
                <c:pt idx="42">
                  <c:v>6.7475993255921338</c:v>
                </c:pt>
                <c:pt idx="43">
                  <c:v>1.6760231071872338</c:v>
                </c:pt>
                <c:pt idx="44">
                  <c:v>3.3527448256974912</c:v>
                </c:pt>
                <c:pt idx="45">
                  <c:v>4.7418984988523274</c:v>
                </c:pt>
                <c:pt idx="46">
                  <c:v>19.237581302756006</c:v>
                </c:pt>
                <c:pt idx="47">
                  <c:v>6.9233565183345869</c:v>
                </c:pt>
                <c:pt idx="48">
                  <c:v>1.7987131480062664</c:v>
                </c:pt>
                <c:pt idx="49">
                  <c:v>3.4095488894458659</c:v>
                </c:pt>
                <c:pt idx="50">
                  <c:v>28.154784958413572</c:v>
                </c:pt>
                <c:pt idx="51">
                  <c:v>12.1832319016883</c:v>
                </c:pt>
                <c:pt idx="52">
                  <c:v>17.37946407747625</c:v>
                </c:pt>
                <c:pt idx="53">
                  <c:v>4.8648400027019436</c:v>
                </c:pt>
                <c:pt idx="54">
                  <c:v>21.460178867361126</c:v>
                </c:pt>
                <c:pt idx="55">
                  <c:v>25.4073014529679</c:v>
                </c:pt>
                <c:pt idx="56">
                  <c:v>3.552034982341937</c:v>
                </c:pt>
                <c:pt idx="57">
                  <c:v>4.0865208878000683</c:v>
                </c:pt>
                <c:pt idx="58">
                  <c:v>1.4760382722397316</c:v>
                </c:pt>
                <c:pt idx="59">
                  <c:v>3.5327968756728447</c:v>
                </c:pt>
                <c:pt idx="60">
                  <c:v>5.7255222059354693</c:v>
                </c:pt>
                <c:pt idx="61">
                  <c:v>3.7428018370255409</c:v>
                </c:pt>
                <c:pt idx="62">
                  <c:v>1.4749469603136325</c:v>
                </c:pt>
                <c:pt idx="63">
                  <c:v>10.08284218395292</c:v>
                </c:pt>
                <c:pt idx="64">
                  <c:v>6.0345224321845414</c:v>
                </c:pt>
                <c:pt idx="65">
                  <c:v>9.520348739462392</c:v>
                </c:pt>
                <c:pt idx="66">
                  <c:v>11.906794603835881</c:v>
                </c:pt>
                <c:pt idx="67">
                  <c:v>14.423511087140593</c:v>
                </c:pt>
                <c:pt idx="68">
                  <c:v>24.447323312238698</c:v>
                </c:pt>
                <c:pt idx="69">
                  <c:v>3.1516889989180754</c:v>
                </c:pt>
                <c:pt idx="70">
                  <c:v>8.2277878343103605</c:v>
                </c:pt>
                <c:pt idx="71">
                  <c:v>26.353993661864308</c:v>
                </c:pt>
                <c:pt idx="72">
                  <c:v>6.1028611446864343</c:v>
                </c:pt>
                <c:pt idx="73">
                  <c:v>3.2240808474534512</c:v>
                </c:pt>
                <c:pt idx="74">
                  <c:v>4.1321445180502465</c:v>
                </c:pt>
                <c:pt idx="75">
                  <c:v>1.862517309366517</c:v>
                </c:pt>
                <c:pt idx="76">
                  <c:v>19.523055775039758</c:v>
                </c:pt>
                <c:pt idx="77">
                  <c:v>2.4335327135249041</c:v>
                </c:pt>
                <c:pt idx="78">
                  <c:v>1.2629989843864775</c:v>
                </c:pt>
                <c:pt idx="79">
                  <c:v>1.5474107092125056</c:v>
                </c:pt>
                <c:pt idx="80">
                  <c:v>5.7211497841014634</c:v>
                </c:pt>
                <c:pt idx="81">
                  <c:v>9.7761591866562014</c:v>
                </c:pt>
                <c:pt idx="82">
                  <c:v>9.7331782303370815</c:v>
                </c:pt>
                <c:pt idx="83">
                  <c:v>1.8001894986713776</c:v>
                </c:pt>
                <c:pt idx="84">
                  <c:v>4.5431093062928349</c:v>
                </c:pt>
                <c:pt idx="85">
                  <c:v>16.87355010437534</c:v>
                </c:pt>
                <c:pt idx="86">
                  <c:v>31.749332761554079</c:v>
                </c:pt>
                <c:pt idx="87">
                  <c:v>5.7471268365237833</c:v>
                </c:pt>
                <c:pt idx="88">
                  <c:v>16.163639208841836</c:v>
                </c:pt>
                <c:pt idx="89">
                  <c:v>8.2079902089078338</c:v>
                </c:pt>
                <c:pt idx="90">
                  <c:v>5.8336063058309433</c:v>
                </c:pt>
                <c:pt idx="91">
                  <c:v>1.9703635255091068</c:v>
                </c:pt>
                <c:pt idx="92">
                  <c:v>13.880168797030603</c:v>
                </c:pt>
              </c:numCache>
            </c:numRef>
          </c:xVal>
          <c:yVal>
            <c:numRef>
              <c:f>'[Individual_cell_N&amp;B_03-Aug-2020.xlsx]Feuil1'!$Q$583:$Q$675</c:f>
              <c:numCache>
                <c:formatCode>General</c:formatCode>
                <c:ptCount val="93"/>
                <c:pt idx="0">
                  <c:v>1.2985664351352262</c:v>
                </c:pt>
                <c:pt idx="1">
                  <c:v>1.1817879910147482</c:v>
                </c:pt>
                <c:pt idx="2">
                  <c:v>0.69857250422666406</c:v>
                </c:pt>
                <c:pt idx="3">
                  <c:v>0.73482813744760289</c:v>
                </c:pt>
                <c:pt idx="4">
                  <c:v>0.73178395641727068</c:v>
                </c:pt>
                <c:pt idx="5">
                  <c:v>0.72192660811866982</c:v>
                </c:pt>
                <c:pt idx="6">
                  <c:v>0.88948463745175532</c:v>
                </c:pt>
                <c:pt idx="7">
                  <c:v>0.80732502365641956</c:v>
                </c:pt>
                <c:pt idx="8">
                  <c:v>1.1845119246785245</c:v>
                </c:pt>
                <c:pt idx="9">
                  <c:v>0.72576136190446361</c:v>
                </c:pt>
                <c:pt idx="10">
                  <c:v>0.62520532005595697</c:v>
                </c:pt>
                <c:pt idx="11">
                  <c:v>1.5294143701218916</c:v>
                </c:pt>
                <c:pt idx="12">
                  <c:v>1.7733645856203448</c:v>
                </c:pt>
                <c:pt idx="13">
                  <c:v>0.86040608089271964</c:v>
                </c:pt>
                <c:pt idx="14">
                  <c:v>0.83833002481330809</c:v>
                </c:pt>
                <c:pt idx="15">
                  <c:v>0.75420568401589716</c:v>
                </c:pt>
                <c:pt idx="16">
                  <c:v>0.62510149234971313</c:v>
                </c:pt>
                <c:pt idx="17">
                  <c:v>0.81908259658790894</c:v>
                </c:pt>
                <c:pt idx="18">
                  <c:v>0.66083070445401437</c:v>
                </c:pt>
                <c:pt idx="19">
                  <c:v>0.60360931577004062</c:v>
                </c:pt>
                <c:pt idx="20">
                  <c:v>0.6399586744842114</c:v>
                </c:pt>
                <c:pt idx="21">
                  <c:v>0.77220177606588492</c:v>
                </c:pt>
                <c:pt idx="22">
                  <c:v>0.67107118465610494</c:v>
                </c:pt>
                <c:pt idx="23">
                  <c:v>0.6957882454432166</c:v>
                </c:pt>
                <c:pt idx="24">
                  <c:v>0.76840126338751813</c:v>
                </c:pt>
                <c:pt idx="25">
                  <c:v>0.57005989865359796</c:v>
                </c:pt>
                <c:pt idx="26">
                  <c:v>0.67703762365830988</c:v>
                </c:pt>
                <c:pt idx="27">
                  <c:v>0.55946341421232593</c:v>
                </c:pt>
                <c:pt idx="28">
                  <c:v>0.62026548375477408</c:v>
                </c:pt>
                <c:pt idx="29">
                  <c:v>0.6393591702768483</c:v>
                </c:pt>
                <c:pt idx="30">
                  <c:v>0.94774019598138692</c:v>
                </c:pt>
                <c:pt idx="31">
                  <c:v>0.69180956577713026</c:v>
                </c:pt>
                <c:pt idx="32">
                  <c:v>0.63081502268788137</c:v>
                </c:pt>
                <c:pt idx="33">
                  <c:v>1.279746041813314</c:v>
                </c:pt>
                <c:pt idx="34">
                  <c:v>1.0869082178955789</c:v>
                </c:pt>
                <c:pt idx="35">
                  <c:v>0.75079604360823016</c:v>
                </c:pt>
                <c:pt idx="36">
                  <c:v>0.6094429406859162</c:v>
                </c:pt>
                <c:pt idx="37">
                  <c:v>0.72726153424175799</c:v>
                </c:pt>
                <c:pt idx="38">
                  <c:v>0.83385134313986109</c:v>
                </c:pt>
                <c:pt idx="39">
                  <c:v>0.73514375779447594</c:v>
                </c:pt>
                <c:pt idx="40">
                  <c:v>0.83081061008211254</c:v>
                </c:pt>
                <c:pt idx="41">
                  <c:v>0.59805092051889142</c:v>
                </c:pt>
                <c:pt idx="42">
                  <c:v>0.80831561868797952</c:v>
                </c:pt>
                <c:pt idx="43">
                  <c:v>0.8357842644069321</c:v>
                </c:pt>
                <c:pt idx="44">
                  <c:v>0.82601717408758268</c:v>
                </c:pt>
                <c:pt idx="45">
                  <c:v>0.62405969821794627</c:v>
                </c:pt>
                <c:pt idx="46">
                  <c:v>0.66103603967517621</c:v>
                </c:pt>
                <c:pt idx="47">
                  <c:v>0.87657953161320723</c:v>
                </c:pt>
                <c:pt idx="48">
                  <c:v>0.75953427155949205</c:v>
                </c:pt>
                <c:pt idx="49">
                  <c:v>0.84414199407274426</c:v>
                </c:pt>
                <c:pt idx="50">
                  <c:v>0.63706985096759006</c:v>
                </c:pt>
                <c:pt idx="51">
                  <c:v>0.69406081483274984</c:v>
                </c:pt>
                <c:pt idx="52">
                  <c:v>1.0020904746532147</c:v>
                </c:pt>
                <c:pt idx="53">
                  <c:v>0.83178920568678771</c:v>
                </c:pt>
                <c:pt idx="54">
                  <c:v>0.87550701561550492</c:v>
                </c:pt>
                <c:pt idx="55">
                  <c:v>1.4874082029904059</c:v>
                </c:pt>
                <c:pt idx="56">
                  <c:v>0.67912349893921953</c:v>
                </c:pt>
                <c:pt idx="57">
                  <c:v>0.65712367100482771</c:v>
                </c:pt>
                <c:pt idx="58">
                  <c:v>0.6215657372031278</c:v>
                </c:pt>
                <c:pt idx="59">
                  <c:v>0.56412931472669403</c:v>
                </c:pt>
                <c:pt idx="60">
                  <c:v>0.67062270905521837</c:v>
                </c:pt>
                <c:pt idx="61">
                  <c:v>0.55630494862617319</c:v>
                </c:pt>
                <c:pt idx="62">
                  <c:v>0.98293739862659624</c:v>
                </c:pt>
                <c:pt idx="63">
                  <c:v>0.64345464426922117</c:v>
                </c:pt>
                <c:pt idx="64">
                  <c:v>0.65336866294886187</c:v>
                </c:pt>
                <c:pt idx="65">
                  <c:v>0.42038499137612606</c:v>
                </c:pt>
                <c:pt idx="66">
                  <c:v>0.43157434895391539</c:v>
                </c:pt>
                <c:pt idx="67">
                  <c:v>0.71462164175234033</c:v>
                </c:pt>
                <c:pt idx="68">
                  <c:v>0.59941549707742636</c:v>
                </c:pt>
                <c:pt idx="69">
                  <c:v>1.0637699231961886</c:v>
                </c:pt>
                <c:pt idx="70">
                  <c:v>0.68834367058249968</c:v>
                </c:pt>
                <c:pt idx="71">
                  <c:v>0.57464512139756896</c:v>
                </c:pt>
                <c:pt idx="72">
                  <c:v>0.55953126640022743</c:v>
                </c:pt>
                <c:pt idx="73">
                  <c:v>0.99632453728273052</c:v>
                </c:pt>
                <c:pt idx="74">
                  <c:v>0.54322014122552031</c:v>
                </c:pt>
                <c:pt idx="75">
                  <c:v>0.43062750768917013</c:v>
                </c:pt>
                <c:pt idx="76">
                  <c:v>0.97548695523743256</c:v>
                </c:pt>
                <c:pt idx="77">
                  <c:v>0.69963670413403589</c:v>
                </c:pt>
                <c:pt idx="78">
                  <c:v>0.63334848225115759</c:v>
                </c:pt>
                <c:pt idx="79">
                  <c:v>0.6924718396109375</c:v>
                </c:pt>
                <c:pt idx="80">
                  <c:v>0.78343618106340951</c:v>
                </c:pt>
                <c:pt idx="81">
                  <c:v>0.75142840206896111</c:v>
                </c:pt>
                <c:pt idx="82">
                  <c:v>1.0150244133806057</c:v>
                </c:pt>
                <c:pt idx="83">
                  <c:v>0.4726910459974642</c:v>
                </c:pt>
                <c:pt idx="84">
                  <c:v>0.79557156664812789</c:v>
                </c:pt>
                <c:pt idx="85">
                  <c:v>0.8378277164804665</c:v>
                </c:pt>
                <c:pt idx="86">
                  <c:v>1.3455679118098047</c:v>
                </c:pt>
                <c:pt idx="87">
                  <c:v>0.54831190137144026</c:v>
                </c:pt>
                <c:pt idx="88">
                  <c:v>0.77149574961142486</c:v>
                </c:pt>
                <c:pt idx="89">
                  <c:v>0.92180943498203405</c:v>
                </c:pt>
                <c:pt idx="90">
                  <c:v>0.54609486429184873</c:v>
                </c:pt>
                <c:pt idx="91">
                  <c:v>0.60759338483565262</c:v>
                </c:pt>
                <c:pt idx="92">
                  <c:v>0.72666324337511856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69-46EA-807F-B5E839559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011888"/>
        <c:axId val="436014512"/>
      </c:scatterChart>
      <c:valAx>
        <c:axId val="436011888"/>
        <c:scaling>
          <c:logBase val="10"/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4512"/>
        <c:crosses val="autoZero"/>
        <c:crossBetween val="midCat"/>
      </c:valAx>
      <c:valAx>
        <c:axId val="436014512"/>
        <c:scaling>
          <c:orientation val="minMax"/>
          <c:max val="1.8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1888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C820-CBFD-4546-A35C-6AFBE81E2916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DC38-6A33-405D-92DC-A3B2050614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1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63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406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812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51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00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140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04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168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6403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9478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222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689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22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943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040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610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38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401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719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57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01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5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036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879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189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lM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93" y="6309320"/>
            <a:ext cx="482459" cy="49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89" descr="https://upload.wikimedia.org/wikipedia/en/thumb/7/7a/University_of_Edinburgh_ceremonial_roundel.svg/1017px-University_of_Edinburgh_ceremonial_roundel.sv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6" y="6309320"/>
            <a:ext cx="490360" cy="4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907704" cy="6858000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 userDrawn="1"/>
        </p:nvSpPr>
        <p:spPr>
          <a:xfrm>
            <a:off x="1187624" y="0"/>
            <a:ext cx="7956376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124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80-DDB8-479F-9FCE-03A5979DE846}" type="datetimeFigureOut">
              <a:rPr lang="fi-FI" smtClean="0"/>
              <a:t>6.8.2021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CADC-45CD-419F-ABEA-88EFBABA375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934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E8B8-D30A-4B81-A319-531E9ACFCEB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ABCB6-BBB2-443C-ADA8-542C3A4E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45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7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940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00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01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0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6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544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492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chart" Target="../charts/chart4.xml"/><Relationship Id="rId3" Type="http://schemas.microsoft.com/office/2007/relationships/media" Target="../media/media2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5.png"/><Relationship Id="rId5" Type="http://schemas.microsoft.com/office/2007/relationships/media" Target="../media/media3.avi"/><Relationship Id="rId10" Type="http://schemas.openxmlformats.org/officeDocument/2006/relationships/image" Target="../media/image24.png"/><Relationship Id="rId4" Type="http://schemas.openxmlformats.org/officeDocument/2006/relationships/video" Target="../media/media2.avi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1700808"/>
            <a:ext cx="8149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Protein information in live cells: quantitative bio-imaging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3244334"/>
            <a:ext cx="7956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Sylvain Tollis</a:t>
            </a:r>
            <a:r>
              <a:rPr lang="fr-CA" dirty="0">
                <a:solidFill>
                  <a:schemeClr val="bg1"/>
                </a:solidFill>
              </a:rPr>
              <a:t>, Institute of </a:t>
            </a:r>
            <a:r>
              <a:rPr lang="fr-CA" dirty="0" err="1">
                <a:solidFill>
                  <a:schemeClr val="bg1"/>
                </a:solidFill>
              </a:rPr>
              <a:t>Biomedicine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University</a:t>
            </a:r>
            <a:r>
              <a:rPr lang="fr-CA" dirty="0">
                <a:solidFill>
                  <a:schemeClr val="bg1"/>
                </a:solidFill>
              </a:rPr>
              <a:t> of </a:t>
            </a:r>
            <a:r>
              <a:rPr lang="fr-CA" dirty="0" err="1">
                <a:solidFill>
                  <a:schemeClr val="bg1"/>
                </a:solidFill>
              </a:rPr>
              <a:t>Eastern</a:t>
            </a:r>
            <a:r>
              <a:rPr lang="fr-CA" dirty="0">
                <a:solidFill>
                  <a:schemeClr val="bg1"/>
                </a:solidFill>
              </a:rPr>
              <a:t> Finland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Summer School in Computational Proteomics 2021, August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1.30pm CET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0C6DC45-6386-4383-BC56-9E23D1BAD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F185123-8E3A-40C2-A155-11418200F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476672"/>
            <a:ext cx="482452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Laser scans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horizontal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line, stays 20-60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/ pix (dwell time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τ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), gets back to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original position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scans next line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CA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Shift between exact imaging time of neighbor pixels: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100’s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along horizontal,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few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along vertical. 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RICS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661247"/>
            <a:ext cx="1000454" cy="9130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1DED56-6922-44D6-9645-3503E3F315C0}"/>
              </a:ext>
            </a:extLst>
          </p:cNvPr>
          <p:cNvCxnSpPr>
            <a:cxnSpLocks/>
          </p:cNvCxnSpPr>
          <p:nvPr/>
        </p:nvCxnSpPr>
        <p:spPr>
          <a:xfrm>
            <a:off x="1187624" y="620688"/>
            <a:ext cx="302433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8B8443-BD53-4A7F-8C4B-320AD3B70991}"/>
              </a:ext>
            </a:extLst>
          </p:cNvPr>
          <p:cNvCxnSpPr>
            <a:cxnSpLocks/>
          </p:cNvCxnSpPr>
          <p:nvPr/>
        </p:nvCxnSpPr>
        <p:spPr>
          <a:xfrm>
            <a:off x="4283968" y="724753"/>
            <a:ext cx="0" cy="284825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5544CC-E5D6-4845-AD29-09DE1A888BC7}"/>
              </a:ext>
            </a:extLst>
          </p:cNvPr>
          <p:cNvCxnSpPr>
            <a:cxnSpLocks/>
          </p:cNvCxnSpPr>
          <p:nvPr/>
        </p:nvCxnSpPr>
        <p:spPr>
          <a:xfrm flipH="1">
            <a:off x="1187624" y="692696"/>
            <a:ext cx="3024334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8FC09B-DC06-45ED-A354-8870D5AA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2636912"/>
            <a:ext cx="48245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Compute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(horizontal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j) and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(vertical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); </a:t>
            </a:r>
            <a:endParaRPr lang="en-CA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47" name="Connecteur droit avec flèche 253">
            <a:extLst>
              <a:ext uri="{FF2B5EF4-FFF2-40B4-BE49-F238E27FC236}">
                <a16:creationId xmlns:a16="http://schemas.microsoft.com/office/drawing/2014/main" id="{0D7B06B8-5508-4805-835A-5AFB5DD4351F}"/>
              </a:ext>
            </a:extLst>
          </p:cNvPr>
          <p:cNvCxnSpPr>
            <a:cxnSpLocks/>
          </p:cNvCxnSpPr>
          <p:nvPr/>
        </p:nvCxnSpPr>
        <p:spPr>
          <a:xfrm rot="5400000">
            <a:off x="6876603" y="134042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253">
            <a:extLst>
              <a:ext uri="{FF2B5EF4-FFF2-40B4-BE49-F238E27FC236}">
                <a16:creationId xmlns:a16="http://schemas.microsoft.com/office/drawing/2014/main" id="{C487AF10-DA5B-4D86-A3C4-CC0B085AE4EE}"/>
              </a:ext>
            </a:extLst>
          </p:cNvPr>
          <p:cNvCxnSpPr>
            <a:cxnSpLocks/>
          </p:cNvCxnSpPr>
          <p:nvPr/>
        </p:nvCxnSpPr>
        <p:spPr>
          <a:xfrm rot="5400000">
            <a:off x="6843404" y="242054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Graphique 2">
            <a:extLst>
              <a:ext uri="{FF2B5EF4-FFF2-40B4-BE49-F238E27FC236}">
                <a16:creationId xmlns:a16="http://schemas.microsoft.com/office/drawing/2014/main" id="{9B19B67C-A9E2-4F79-9318-76E7FDB94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222732"/>
              </p:ext>
            </p:extLst>
          </p:nvPr>
        </p:nvGraphicFramePr>
        <p:xfrm>
          <a:off x="1396743" y="4766324"/>
          <a:ext cx="2887225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07EE628C-A364-4821-8E22-64005FDCDA53}"/>
              </a:ext>
            </a:extLst>
          </p:cNvPr>
          <p:cNvSpPr/>
          <p:nvPr/>
        </p:nvSpPr>
        <p:spPr>
          <a:xfrm>
            <a:off x="1403842" y="4406833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H-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52" name="Graphique 4">
            <a:extLst>
              <a:ext uri="{FF2B5EF4-FFF2-40B4-BE49-F238E27FC236}">
                <a16:creationId xmlns:a16="http://schemas.microsoft.com/office/drawing/2014/main" id="{8A0C9230-A52C-47EA-B4FA-98AEEAF82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817872"/>
              </p:ext>
            </p:extLst>
          </p:nvPr>
        </p:nvGraphicFramePr>
        <p:xfrm>
          <a:off x="5356368" y="4766324"/>
          <a:ext cx="2877486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3" name="Picture 6" descr="C:\Users\iric-ityers\Desktop\ONGOING PROJECTS\PROJECT9 - Cdc48 - Damien D'amours lab Yoghita\data summaries\Images RICS paper\cell EXP VII MUT session2 010\Cell and signal heat map.bmp">
            <a:extLst>
              <a:ext uri="{FF2B5EF4-FFF2-40B4-BE49-F238E27FC236}">
                <a16:creationId xmlns:a16="http://schemas.microsoft.com/office/drawing/2014/main" id="{1360FCAF-8720-467D-9B28-A1C3071F1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736" b="23228"/>
          <a:stretch/>
        </p:blipFill>
        <p:spPr bwMode="auto">
          <a:xfrm>
            <a:off x="1178560" y="724753"/>
            <a:ext cx="3039504" cy="284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4447F18-46B3-4307-B631-C557753AC6A1}"/>
              </a:ext>
            </a:extLst>
          </p:cNvPr>
          <p:cNvSpPr/>
          <p:nvPr/>
        </p:nvSpPr>
        <p:spPr>
          <a:xfrm>
            <a:off x="5314781" y="4406832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V-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1A26CD-7C94-49CA-8873-7997BEAB9299}"/>
              </a:ext>
            </a:extLst>
          </p:cNvPr>
          <p:cNvSpPr/>
          <p:nvPr/>
        </p:nvSpPr>
        <p:spPr>
          <a:xfrm>
            <a:off x="994300" y="3645024"/>
            <a:ext cx="818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u="sng" dirty="0" err="1">
                <a:solidFill>
                  <a:srgbClr val="FFFF00"/>
                </a:solidFill>
              </a:rPr>
              <a:t>Example</a:t>
            </a:r>
            <a:r>
              <a:rPr lang="fi-FI" b="1" u="sng" dirty="0">
                <a:solidFill>
                  <a:srgbClr val="FFFF00"/>
                </a:solidFill>
              </a:rPr>
              <a:t> data: </a:t>
            </a:r>
            <a:r>
              <a:rPr lang="fi-FI" b="1" dirty="0">
                <a:solidFill>
                  <a:srgbClr val="FFFF00"/>
                </a:solidFill>
              </a:rPr>
              <a:t>RICS </a:t>
            </a:r>
            <a:r>
              <a:rPr lang="fi-FI" b="1" dirty="0" err="1">
                <a:solidFill>
                  <a:srgbClr val="FFFF00"/>
                </a:solidFill>
              </a:rPr>
              <a:t>correlations</a:t>
            </a:r>
            <a:r>
              <a:rPr lang="fi-FI" b="1" dirty="0">
                <a:solidFill>
                  <a:srgbClr val="FFFF00"/>
                </a:solidFill>
              </a:rPr>
              <a:t> for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in WT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cdc48/p97/VCP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b="1" dirty="0">
                <a:solidFill>
                  <a:srgbClr val="FFFF00"/>
                </a:solidFill>
              </a:rPr>
              <a:t>(NLS-GFP: </a:t>
            </a:r>
            <a:r>
              <a:rPr lang="fi-FI" b="1" dirty="0" err="1">
                <a:solidFill>
                  <a:srgbClr val="FFFF00"/>
                </a:solidFill>
              </a:rPr>
              <a:t>free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diffusion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control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4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419693"/>
              </p:ext>
            </p:extLst>
          </p:nvPr>
        </p:nvGraphicFramePr>
        <p:xfrm>
          <a:off x="1762555" y="1361466"/>
          <a:ext cx="6840760" cy="4107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ZoneTexte 3"/>
          <p:cNvSpPr txBox="1"/>
          <p:nvPr/>
        </p:nvSpPr>
        <p:spPr>
          <a:xfrm rot="16200000">
            <a:off x="-556350" y="3393472"/>
            <a:ext cx="43717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Occurrence (% of scored cells)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62555" y="5425477"/>
            <a:ext cx="68407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Diffusion coefficient (</a:t>
            </a:r>
            <a:r>
              <a:rPr lang="en-CA" sz="1400" dirty="0">
                <a:latin typeface="Symbol" panose="05050102010706020507" pitchFamily="18" charset="2"/>
              </a:rPr>
              <a:t>m</a:t>
            </a:r>
            <a:r>
              <a:rPr lang="en-CA" sz="1400" dirty="0"/>
              <a:t>m</a:t>
            </a:r>
            <a:r>
              <a:rPr lang="en-CA" sz="1400" baseline="30000" dirty="0"/>
              <a:t>2</a:t>
            </a:r>
            <a:r>
              <a:rPr lang="en-CA" sz="1400" dirty="0"/>
              <a:t>/s, averaged over each individual  nucleus + perinuclear region)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778579" y="2368495"/>
            <a:ext cx="648072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224508" y="2227565"/>
            <a:ext cx="1874751" cy="318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0070C0"/>
                </a:solidFill>
              </a:rPr>
              <a:t>WT (metaphase)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778579" y="2944559"/>
            <a:ext cx="64807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224508" y="2761475"/>
            <a:ext cx="252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92D050"/>
                </a:solidFill>
              </a:rPr>
              <a:t>Pre-post metaphase cells </a:t>
            </a:r>
            <a:br>
              <a:rPr lang="en-CA" sz="1400" dirty="0">
                <a:solidFill>
                  <a:srgbClr val="92D050"/>
                </a:solidFill>
              </a:rPr>
            </a:br>
            <a:r>
              <a:rPr lang="en-CA" sz="1400" dirty="0">
                <a:solidFill>
                  <a:srgbClr val="92D050"/>
                </a:solidFill>
              </a:rPr>
              <a:t>(WT and cdc48-3 are similar)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778579" y="1845116"/>
            <a:ext cx="64807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224508" y="1662032"/>
            <a:ext cx="22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/>
                </a:solidFill>
              </a:rPr>
              <a:t>cdc48-3 (metaphase)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4299" y="179348"/>
            <a:ext cx="81497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Fitting data with motion models (e.g. SIMFCS): allows to measure protein mobility </a:t>
            </a:r>
            <a:r>
              <a:rPr lang="en-CA" b="1" dirty="0">
                <a:solidFill>
                  <a:schemeClr val="bg1"/>
                </a:solidFill>
              </a:rPr>
              <a:t>(diffusion coefficient)</a:t>
            </a:r>
            <a:r>
              <a:rPr lang="en-CA" dirty="0">
                <a:solidFill>
                  <a:schemeClr val="bg1"/>
                </a:solidFill>
              </a:rPr>
              <a:t> with </a:t>
            </a:r>
            <a:r>
              <a:rPr lang="en-CA" b="1" dirty="0">
                <a:solidFill>
                  <a:schemeClr val="bg1"/>
                </a:solidFill>
              </a:rPr>
              <a:t>single live cell (even sub-cellular)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With adequate controls, RICS probes </a:t>
            </a:r>
            <a:r>
              <a:rPr lang="en-CA" b="1" dirty="0">
                <a:solidFill>
                  <a:schemeClr val="bg1"/>
                </a:solidFill>
              </a:rPr>
              <a:t>binding/free diffusion </a:t>
            </a:r>
            <a:r>
              <a:rPr lang="en-CA" dirty="0">
                <a:solidFill>
                  <a:schemeClr val="bg1"/>
                </a:solidFill>
              </a:rPr>
              <a:t>(in particular, to </a:t>
            </a:r>
            <a:r>
              <a:rPr lang="en-CA" b="1" dirty="0">
                <a:solidFill>
                  <a:schemeClr val="bg1"/>
                </a:solidFill>
              </a:rPr>
              <a:t>DNA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D06B489-3A76-4443-AB38-7FF1D4BE9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AE4D05-141D-4B12-B524-283C9C8D69EB}"/>
              </a:ext>
            </a:extLst>
          </p:cNvPr>
          <p:cNvSpPr/>
          <p:nvPr/>
        </p:nvSpPr>
        <p:spPr>
          <a:xfrm>
            <a:off x="1649489" y="6023029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Slower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mobility</a:t>
            </a:r>
            <a:r>
              <a:rPr lang="fi-FI" b="1" dirty="0">
                <a:solidFill>
                  <a:srgbClr val="FFFF00"/>
                </a:solidFill>
              </a:rPr>
              <a:t> in cdc48/p97/VCP-</a:t>
            </a:r>
            <a:r>
              <a:rPr lang="fi-FI" b="1" dirty="0" err="1">
                <a:solidFill>
                  <a:srgbClr val="FFFF00"/>
                </a:solidFill>
              </a:rPr>
              <a:t>defective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r>
              <a:rPr lang="fi-FI" b="1" dirty="0">
                <a:solidFill>
                  <a:srgbClr val="FFFF00"/>
                </a:solidFill>
              </a:rPr>
              <a:t>: </a:t>
            </a:r>
          </a:p>
          <a:p>
            <a:r>
              <a:rPr lang="fi-FI" b="1" dirty="0">
                <a:solidFill>
                  <a:srgbClr val="FFFF00"/>
                </a:solidFill>
              </a:rPr>
              <a:t>cdc48/p97/VCP </a:t>
            </a:r>
            <a:r>
              <a:rPr lang="fi-FI" b="1" dirty="0" err="1">
                <a:solidFill>
                  <a:srgbClr val="FFFF00"/>
                </a:solidFill>
              </a:rPr>
              <a:t>promotes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recycling</a:t>
            </a:r>
            <a:r>
              <a:rPr lang="fi-FI" b="1" dirty="0">
                <a:solidFill>
                  <a:srgbClr val="FFFF00"/>
                </a:solidFill>
              </a:rPr>
              <a:t> to/</a:t>
            </a:r>
            <a:r>
              <a:rPr lang="fi-FI" b="1" dirty="0" err="1">
                <a:solidFill>
                  <a:srgbClr val="FFFF00"/>
                </a:solidFill>
              </a:rPr>
              <a:t>from</a:t>
            </a:r>
            <a:r>
              <a:rPr lang="fi-FI" b="1" dirty="0">
                <a:solidFill>
                  <a:srgbClr val="FFFF00"/>
                </a:solidFill>
              </a:rPr>
              <a:t> DNA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5" name="Flèche droite 34">
            <a:extLst>
              <a:ext uri="{FF2B5EF4-FFF2-40B4-BE49-F238E27FC236}">
                <a16:creationId xmlns:a16="http://schemas.microsoft.com/office/drawing/2014/main" id="{770BBB17-2AFE-450E-999A-3CFEF931E6A4}"/>
              </a:ext>
            </a:extLst>
          </p:cNvPr>
          <p:cNvSpPr/>
          <p:nvPr/>
        </p:nvSpPr>
        <p:spPr>
          <a:xfrm>
            <a:off x="1073425" y="613568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741656-3AC7-4DE0-B579-B90CA9A8B164}"/>
              </a:ext>
            </a:extLst>
          </p:cNvPr>
          <p:cNvSpPr/>
          <p:nvPr/>
        </p:nvSpPr>
        <p:spPr>
          <a:xfrm rot="16200000">
            <a:off x="6930770" y="330026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Thattikota et al., Mol. Cell 2018</a:t>
            </a:r>
          </a:p>
        </p:txBody>
      </p:sp>
    </p:spTree>
    <p:extLst>
      <p:ext uri="{BB962C8B-B14F-4D97-AF65-F5344CB8AC3E}">
        <p14:creationId xmlns:p14="http://schemas.microsoft.com/office/powerpoint/2010/main" val="254940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255695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Fluorescence </a:t>
            </a:r>
            <a:r>
              <a:rPr lang="fr-CA" sz="2400" b="1" dirty="0" err="1">
                <a:solidFill>
                  <a:schemeClr val="bg1"/>
                </a:solidFill>
              </a:rPr>
              <a:t>Lifetime</a:t>
            </a:r>
            <a:r>
              <a:rPr lang="fr-CA" sz="2400" b="1" dirty="0">
                <a:solidFill>
                  <a:schemeClr val="bg1"/>
                </a:solidFill>
              </a:rPr>
              <a:t> Imaging (FLIM)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44FA5-6F4B-4536-A70D-7419944D7C60}"/>
              </a:ext>
            </a:extLst>
          </p:cNvPr>
          <p:cNvSpPr/>
          <p:nvPr/>
        </p:nvSpPr>
        <p:spPr>
          <a:xfrm>
            <a:off x="1210324" y="2529978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ACA07-87C0-4318-ABAE-BB9D852BDD4B}"/>
              </a:ext>
            </a:extLst>
          </p:cNvPr>
          <p:cNvSpPr/>
          <p:nvPr/>
        </p:nvSpPr>
        <p:spPr>
          <a:xfrm>
            <a:off x="8244408" y="3628035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A3CC2-BA2C-4D4E-8C34-8C27FC7B68B2}"/>
              </a:ext>
            </a:extLst>
          </p:cNvPr>
          <p:cNvCxnSpPr>
            <a:cxnSpLocks/>
          </p:cNvCxnSpPr>
          <p:nvPr/>
        </p:nvCxnSpPr>
        <p:spPr>
          <a:xfrm>
            <a:off x="1259632" y="3586373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8AA9E1D-5429-43F9-89AB-8A4A440191F6}"/>
              </a:ext>
            </a:extLst>
          </p:cNvPr>
          <p:cNvSpPr/>
          <p:nvPr/>
        </p:nvSpPr>
        <p:spPr>
          <a:xfrm>
            <a:off x="1187624" y="3612795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9FBACB-5B05-4AFB-966A-AB80F6720495}"/>
              </a:ext>
            </a:extLst>
          </p:cNvPr>
          <p:cNvCxnSpPr/>
          <p:nvPr/>
        </p:nvCxnSpPr>
        <p:spPr>
          <a:xfrm>
            <a:off x="2411760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1B9B4C-835B-4444-8E8A-1A350685BB4B}"/>
              </a:ext>
            </a:extLst>
          </p:cNvPr>
          <p:cNvCxnSpPr/>
          <p:nvPr/>
        </p:nvCxnSpPr>
        <p:spPr>
          <a:xfrm>
            <a:off x="3635896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0B206F-E08D-4E15-8DC9-847E99D24D35}"/>
              </a:ext>
            </a:extLst>
          </p:cNvPr>
          <p:cNvSpPr/>
          <p:nvPr/>
        </p:nvSpPr>
        <p:spPr>
          <a:xfrm>
            <a:off x="1265830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6B47D2-D6D1-4D7F-A693-5841399ED6B5}"/>
              </a:ext>
            </a:extLst>
          </p:cNvPr>
          <p:cNvSpPr/>
          <p:nvPr/>
        </p:nvSpPr>
        <p:spPr>
          <a:xfrm>
            <a:off x="209138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88C8FA-11EE-476D-8216-3E2358CECE43}"/>
              </a:ext>
            </a:extLst>
          </p:cNvPr>
          <p:cNvSpPr/>
          <p:nvPr/>
        </p:nvSpPr>
        <p:spPr>
          <a:xfrm>
            <a:off x="2916938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8969CC-C18E-47AB-896D-DB495E8ACCD8}"/>
              </a:ext>
            </a:extLst>
          </p:cNvPr>
          <p:cNvSpPr/>
          <p:nvPr/>
        </p:nvSpPr>
        <p:spPr>
          <a:xfrm>
            <a:off x="3742492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513260-19DD-4512-B4F2-5E2CC3FE7232}"/>
              </a:ext>
            </a:extLst>
          </p:cNvPr>
          <p:cNvSpPr/>
          <p:nvPr/>
        </p:nvSpPr>
        <p:spPr>
          <a:xfrm>
            <a:off x="766834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9EF782-607A-47C1-9A12-44DCED057BCE}"/>
              </a:ext>
            </a:extLst>
          </p:cNvPr>
          <p:cNvSpPr/>
          <p:nvPr/>
        </p:nvSpPr>
        <p:spPr>
          <a:xfrm>
            <a:off x="8460441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25062-7D2F-416C-AA5F-5CB5E1181DA2}"/>
              </a:ext>
            </a:extLst>
          </p:cNvPr>
          <p:cNvSpPr/>
          <p:nvPr/>
        </p:nvSpPr>
        <p:spPr>
          <a:xfrm>
            <a:off x="4568046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6669C-B6F2-454B-990A-E7EB58EA0530}"/>
              </a:ext>
            </a:extLst>
          </p:cNvPr>
          <p:cNvCxnSpPr>
            <a:cxnSpLocks/>
          </p:cNvCxnSpPr>
          <p:nvPr/>
        </p:nvCxnSpPr>
        <p:spPr>
          <a:xfrm>
            <a:off x="1331640" y="2525998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08F80-5B1C-4729-AFE0-2291B27DDD19}"/>
              </a:ext>
            </a:extLst>
          </p:cNvPr>
          <p:cNvSpPr/>
          <p:nvPr/>
        </p:nvSpPr>
        <p:spPr>
          <a:xfrm>
            <a:off x="2982147" y="2263807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38844D-D788-4321-88AA-944643794473}"/>
              </a:ext>
            </a:extLst>
          </p:cNvPr>
          <p:cNvCxnSpPr>
            <a:cxnSpLocks/>
          </p:cNvCxnSpPr>
          <p:nvPr/>
        </p:nvCxnSpPr>
        <p:spPr>
          <a:xfrm>
            <a:off x="2987824" y="2839871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868FB-C47A-4110-8A85-8F1E578AF496}"/>
              </a:ext>
            </a:extLst>
          </p:cNvPr>
          <p:cNvSpPr/>
          <p:nvPr/>
        </p:nvSpPr>
        <p:spPr>
          <a:xfrm>
            <a:off x="2063069" y="3625860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0149F-71AF-4688-B458-DBDDEAF6E3D9}"/>
              </a:ext>
            </a:extLst>
          </p:cNvPr>
          <p:cNvSpPr/>
          <p:nvPr/>
        </p:nvSpPr>
        <p:spPr>
          <a:xfrm>
            <a:off x="3208961" y="3625860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C1904B-963F-4346-A6D8-FC23CAC13809}"/>
              </a:ext>
            </a:extLst>
          </p:cNvPr>
          <p:cNvCxnSpPr>
            <a:cxnSpLocks/>
          </p:cNvCxnSpPr>
          <p:nvPr/>
        </p:nvCxnSpPr>
        <p:spPr>
          <a:xfrm>
            <a:off x="1259632" y="2839871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BF872-748E-4B77-9188-43A43F37A015}"/>
              </a:ext>
            </a:extLst>
          </p:cNvPr>
          <p:cNvCxnSpPr>
            <a:cxnSpLocks/>
          </p:cNvCxnSpPr>
          <p:nvPr/>
        </p:nvCxnSpPr>
        <p:spPr>
          <a:xfrm>
            <a:off x="2123728" y="2839871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B73699-A696-494E-AA08-EED222738030}"/>
              </a:ext>
            </a:extLst>
          </p:cNvPr>
          <p:cNvSpPr/>
          <p:nvPr/>
        </p:nvSpPr>
        <p:spPr>
          <a:xfrm>
            <a:off x="2069866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865D4E-2FD5-475C-83FC-42ECD16F3577}"/>
              </a:ext>
            </a:extLst>
          </p:cNvPr>
          <p:cNvSpPr/>
          <p:nvPr/>
        </p:nvSpPr>
        <p:spPr>
          <a:xfrm>
            <a:off x="3101419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5831A21B-0647-46B2-97CC-2CFA98F56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FLIM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7D1873C-5B7B-40BD-844C-BDB71557B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19F167D-6E6F-4E04-870D-43FF22CC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9" t="9468" r="1532" b="49825"/>
          <a:stretch/>
        </p:blipFill>
        <p:spPr bwMode="auto">
          <a:xfrm>
            <a:off x="2091384" y="2186663"/>
            <a:ext cx="5476626" cy="226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082423-50C8-4A30-9AA3-4E9A1E47DA17}"/>
              </a:ext>
            </a:extLst>
          </p:cNvPr>
          <p:cNvSpPr/>
          <p:nvPr/>
        </p:nvSpPr>
        <p:spPr>
          <a:xfrm>
            <a:off x="994298" y="4492277"/>
            <a:ext cx="8287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Decay time τ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characteristic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 of each fluorophore: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fit to exponential decay, obtain τ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 (Corps)"/>
              </a:rPr>
              <a:t>Fluo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. lifetime insensitive to spectral filter effects, static quenching or variations in the fluorophore concentration: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robust parameter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Real-life =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mix of multiple components</a:t>
            </a:r>
          </a:p>
        </p:txBody>
      </p:sp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5ABEBA7A-B42C-4129-83BD-55FB10682FB9}"/>
              </a:ext>
            </a:extLst>
          </p:cNvPr>
          <p:cNvCxnSpPr/>
          <p:nvPr/>
        </p:nvCxnSpPr>
        <p:spPr>
          <a:xfrm rot="5340000">
            <a:off x="4574855" y="592548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3A2E3-51AF-4934-BD9E-929D645788B4}"/>
              </a:ext>
            </a:extLst>
          </p:cNvPr>
          <p:cNvSpPr/>
          <p:nvPr/>
        </p:nvSpPr>
        <p:spPr>
          <a:xfrm>
            <a:off x="971600" y="6156593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Perform sine &amp; cosine Fourier transforms of decay curve and get 2 numbers at each pixel</a:t>
            </a:r>
          </a:p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Represent each pixel in 2D with these numbers (“Phasor plots”)</a:t>
            </a:r>
            <a:endParaRPr lang="en-CA" sz="1600" dirty="0">
              <a:solidFill>
                <a:srgbClr val="FFFF00"/>
              </a:solidFill>
              <a:latin typeface="Calibri (Corps)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1FECE-8568-42AB-9FC5-927602E5038D}"/>
              </a:ext>
            </a:extLst>
          </p:cNvPr>
          <p:cNvSpPr/>
          <p:nvPr/>
        </p:nvSpPr>
        <p:spPr>
          <a:xfrm>
            <a:off x="971601" y="404664"/>
            <a:ext cx="842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Record emission time for each photon: reconstruct fluorescence decay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A57BF-5770-4E69-9F19-E0C81D471184}"/>
              </a:ext>
            </a:extLst>
          </p:cNvPr>
          <p:cNvGrpSpPr/>
          <p:nvPr/>
        </p:nvGrpSpPr>
        <p:grpSpPr>
          <a:xfrm>
            <a:off x="1151620" y="725494"/>
            <a:ext cx="7128792" cy="1332314"/>
            <a:chOff x="1187624" y="526819"/>
            <a:chExt cx="7754164" cy="18045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F10633-1F72-4658-9A93-4006EF6C652F}"/>
                </a:ext>
              </a:extLst>
            </p:cNvPr>
            <p:cNvSpPr/>
            <p:nvPr/>
          </p:nvSpPr>
          <p:spPr>
            <a:xfrm>
              <a:off x="1210324" y="526819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 err="1">
                  <a:solidFill>
                    <a:schemeClr val="bg1"/>
                  </a:solidFill>
                </a:rPr>
                <a:t>fs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599E6E-542D-4877-980E-051631BD862F}"/>
                </a:ext>
              </a:extLst>
            </p:cNvPr>
            <p:cNvSpPr/>
            <p:nvPr/>
          </p:nvSpPr>
          <p:spPr>
            <a:xfrm>
              <a:off x="8244408" y="1624876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Time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5D479C-8815-4DFA-83F8-CC58FEDD9ED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1583214"/>
              <a:ext cx="748883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0C9892-C337-4351-A814-1F982C5215D4}"/>
                </a:ext>
              </a:extLst>
            </p:cNvPr>
            <p:cNvSpPr/>
            <p:nvPr/>
          </p:nvSpPr>
          <p:spPr>
            <a:xfrm>
              <a:off x="1187624" y="1609636"/>
              <a:ext cx="6973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Laser </a:t>
              </a:r>
              <a:r>
                <a:rPr lang="fi-FI" sz="1400" dirty="0" err="1">
                  <a:solidFill>
                    <a:schemeClr val="bg1"/>
                  </a:solidFill>
                </a:rPr>
                <a:t>pulse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F702A6-6A3A-4535-A19E-E4CE796920EE}"/>
                </a:ext>
              </a:extLst>
            </p:cNvPr>
            <p:cNvCxnSpPr/>
            <p:nvPr/>
          </p:nvCxnSpPr>
          <p:spPr>
            <a:xfrm>
              <a:off x="2411760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D587-DCA4-4B93-BF95-A8F0E899B3AB}"/>
                </a:ext>
              </a:extLst>
            </p:cNvPr>
            <p:cNvCxnSpPr/>
            <p:nvPr/>
          </p:nvCxnSpPr>
          <p:spPr>
            <a:xfrm>
              <a:off x="3635896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95E9DD-D574-4F37-90F6-9D744BBB1608}"/>
                </a:ext>
              </a:extLst>
            </p:cNvPr>
            <p:cNvSpPr/>
            <p:nvPr/>
          </p:nvSpPr>
          <p:spPr>
            <a:xfrm>
              <a:off x="1265830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4D568C-A53E-4175-BFF4-3046479EA6A6}"/>
                </a:ext>
              </a:extLst>
            </p:cNvPr>
            <p:cNvSpPr/>
            <p:nvPr/>
          </p:nvSpPr>
          <p:spPr>
            <a:xfrm>
              <a:off x="209138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EA83A0-2A91-45B1-B9C3-39ACEE46C061}"/>
                </a:ext>
              </a:extLst>
            </p:cNvPr>
            <p:cNvSpPr/>
            <p:nvPr/>
          </p:nvSpPr>
          <p:spPr>
            <a:xfrm>
              <a:off x="2916938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8BBC1B-0777-4174-BF2B-D21D2DB286C2}"/>
                </a:ext>
              </a:extLst>
            </p:cNvPr>
            <p:cNvSpPr/>
            <p:nvPr/>
          </p:nvSpPr>
          <p:spPr>
            <a:xfrm>
              <a:off x="3742492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66DF38-762B-41DC-AC8E-A5CDA8040C1D}"/>
                </a:ext>
              </a:extLst>
            </p:cNvPr>
            <p:cNvSpPr/>
            <p:nvPr/>
          </p:nvSpPr>
          <p:spPr>
            <a:xfrm>
              <a:off x="766834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51C337-CD2D-4178-A35C-48A6716CDA0C}"/>
                </a:ext>
              </a:extLst>
            </p:cNvPr>
            <p:cNvSpPr/>
            <p:nvPr/>
          </p:nvSpPr>
          <p:spPr>
            <a:xfrm>
              <a:off x="8460441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BCD2A3-5A22-47AD-8644-92F2A011050C}"/>
                </a:ext>
              </a:extLst>
            </p:cNvPr>
            <p:cNvSpPr/>
            <p:nvPr/>
          </p:nvSpPr>
          <p:spPr>
            <a:xfrm>
              <a:off x="4568046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5FDC8B-7802-4D13-AD20-B50B35BCCA6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836712"/>
              <a:ext cx="68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E0D10-17C4-415F-A1D7-624A39852BA7}"/>
                </a:ext>
              </a:extLst>
            </p:cNvPr>
            <p:cNvSpPr/>
            <p:nvPr/>
          </p:nvSpPr>
          <p:spPr>
            <a:xfrm>
              <a:off x="2063068" y="1622701"/>
              <a:ext cx="1038350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Photon#1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6909F-96C5-4C57-A1D4-BF5E62D63D8C}"/>
                </a:ext>
              </a:extLst>
            </p:cNvPr>
            <p:cNvSpPr/>
            <p:nvPr/>
          </p:nvSpPr>
          <p:spPr>
            <a:xfrm>
              <a:off x="3234845" y="1622701"/>
              <a:ext cx="1085775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Photon#2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89FFDB-1B63-4D14-BBD4-18B9D4FFF4F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836712"/>
              <a:ext cx="216000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2DCB6B-072C-4C23-AF27-A2FF88799532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836712"/>
              <a:ext cx="32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072406-6E0B-4DA3-91A6-7C99508F51C6}"/>
                </a:ext>
              </a:extLst>
            </p:cNvPr>
            <p:cNvSpPr/>
            <p:nvPr/>
          </p:nvSpPr>
          <p:spPr>
            <a:xfrm>
              <a:off x="2069866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3B2F84-9DF7-4315-A744-D9EF0EA2401C}"/>
                </a:ext>
              </a:extLst>
            </p:cNvPr>
            <p:cNvSpPr/>
            <p:nvPr/>
          </p:nvSpPr>
          <p:spPr>
            <a:xfrm>
              <a:off x="3101419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2</a:t>
              </a:r>
            </a:p>
          </p:txBody>
        </p:sp>
      </p:grpSp>
      <p:cxnSp>
        <p:nvCxnSpPr>
          <p:cNvPr id="58" name="Connecteur droit avec flèche 5">
            <a:extLst>
              <a:ext uri="{FF2B5EF4-FFF2-40B4-BE49-F238E27FC236}">
                <a16:creationId xmlns:a16="http://schemas.microsoft.com/office/drawing/2014/main" id="{F28801BB-E43B-4EB3-8E60-680AAE4A608A}"/>
              </a:ext>
            </a:extLst>
          </p:cNvPr>
          <p:cNvCxnSpPr/>
          <p:nvPr/>
        </p:nvCxnSpPr>
        <p:spPr>
          <a:xfrm rot="5340000">
            <a:off x="4641848" y="19164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1B10506-E57B-42C2-A5FC-1E7880EE8FBB}"/>
              </a:ext>
            </a:extLst>
          </p:cNvPr>
          <p:cNvSpPr/>
          <p:nvPr/>
        </p:nvSpPr>
        <p:spPr>
          <a:xfrm>
            <a:off x="2114884" y="4253791"/>
            <a:ext cx="5453125" cy="22722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8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 </a:t>
            </a:r>
            <a:r>
              <a:rPr lang="fi-FI" sz="800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fi-FI" sz="8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sz="800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nanoseconds</a:t>
            </a:r>
            <a:endParaRPr lang="fi-FI" sz="8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692696"/>
            <a:ext cx="4028941" cy="20415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1801" b="78350"/>
          <a:stretch/>
        </p:blipFill>
        <p:spPr>
          <a:xfrm>
            <a:off x="5071017" y="692696"/>
            <a:ext cx="3995936" cy="20415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2742019"/>
            <a:ext cx="4028941" cy="2041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31800" b="78350"/>
          <a:stretch/>
        </p:blipFill>
        <p:spPr>
          <a:xfrm>
            <a:off x="5004048" y="2743354"/>
            <a:ext cx="4062905" cy="2041578"/>
          </a:xfrm>
          <a:prstGeom prst="rect">
            <a:avLst/>
          </a:prstGeom>
        </p:spPr>
      </p:pic>
      <p:sp>
        <p:nvSpPr>
          <p:cNvPr id="7" name="ZoneTexte 256"/>
          <p:cNvSpPr txBox="1">
            <a:spLocks noChangeArrowheads="1"/>
          </p:cNvSpPr>
          <p:nvPr/>
        </p:nvSpPr>
        <p:spPr bwMode="auto">
          <a:xfrm>
            <a:off x="1259632" y="2378272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Untagged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, WT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ZoneTexte 256"/>
          <p:cNvSpPr txBox="1">
            <a:spLocks noChangeArrowheads="1"/>
          </p:cNvSpPr>
          <p:nvPr/>
        </p:nvSpPr>
        <p:spPr bwMode="auto">
          <a:xfrm>
            <a:off x="5248101" y="2378271"/>
            <a:ext cx="26369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in solution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ZoneTexte 256"/>
          <p:cNvSpPr txBox="1">
            <a:spLocks noChangeArrowheads="1"/>
          </p:cNvSpPr>
          <p:nvPr/>
        </p:nvSpPr>
        <p:spPr bwMode="auto">
          <a:xfrm>
            <a:off x="1259632" y="4421577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Mst2-mNeonGreen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ZoneTexte 256"/>
          <p:cNvSpPr txBox="1">
            <a:spLocks noChangeArrowheads="1"/>
          </p:cNvSpPr>
          <p:nvPr/>
        </p:nvSpPr>
        <p:spPr bwMode="auto">
          <a:xfrm>
            <a:off x="5248101" y="4428929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Combining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all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samples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14733" y="3299646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813055" y="358767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885063" y="373169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256"/>
          <p:cNvSpPr txBox="1">
            <a:spLocks noChangeArrowheads="1"/>
          </p:cNvSpPr>
          <p:nvPr/>
        </p:nvSpPr>
        <p:spPr bwMode="auto">
          <a:xfrm>
            <a:off x="6732864" y="3176535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ZoneTexte 256"/>
          <p:cNvSpPr txBox="1">
            <a:spLocks noChangeArrowheads="1"/>
          </p:cNvSpPr>
          <p:nvPr/>
        </p:nvSpPr>
        <p:spPr bwMode="auto">
          <a:xfrm>
            <a:off x="6948264" y="3443662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mNeonGreen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ZoneTexte 256"/>
          <p:cNvSpPr txBox="1">
            <a:spLocks noChangeArrowheads="1"/>
          </p:cNvSpPr>
          <p:nvPr/>
        </p:nvSpPr>
        <p:spPr bwMode="auto">
          <a:xfrm>
            <a:off x="6785941" y="3587678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Autofluorescence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Illustration: different species emitting green fluorescence (live </a:t>
            </a:r>
            <a:r>
              <a:rPr lang="en-US" b="1" i="1" dirty="0">
                <a:solidFill>
                  <a:schemeClr val="bg1"/>
                </a:solidFill>
              </a:rPr>
              <a:t>S. </a:t>
            </a:r>
            <a:r>
              <a:rPr lang="en-US" b="1" i="1" dirty="0" err="1">
                <a:solidFill>
                  <a:schemeClr val="bg1"/>
                </a:solidFill>
              </a:rPr>
              <a:t>pombe</a:t>
            </a:r>
            <a:r>
              <a:rPr lang="en-US" b="1" dirty="0">
                <a:solidFill>
                  <a:schemeClr val="bg1"/>
                </a:solidFill>
              </a:rPr>
              <a:t> cells)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71764" y="5013176"/>
            <a:ext cx="81723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fluorescence sources have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lifetimes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Autofluorescence: generally broad “spot”, mixing short and large lifetimes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Fluorophores (dyes or proteins fusions): generally focused spot at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specific position on the circle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(from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right to left: short to long lifetimes,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mNeonGreen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=2.8-3ns, fluorescein=4ns)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0617C04B-13B7-4E2E-889A-DE3F17512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Example: the Cln3 G1 cyclin, a ghost inside yeasts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2B266F-D662-432C-8E2C-A2CCBBB5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3" b="15336"/>
          <a:stretch/>
        </p:blipFill>
        <p:spPr>
          <a:xfrm>
            <a:off x="1080460" y="522218"/>
            <a:ext cx="5123463" cy="2492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1BCC51-26E2-4515-82B1-B99418FDB452}"/>
              </a:ext>
            </a:extLst>
          </p:cNvPr>
          <p:cNvGrpSpPr/>
          <p:nvPr/>
        </p:nvGrpSpPr>
        <p:grpSpPr>
          <a:xfrm>
            <a:off x="1080460" y="3995772"/>
            <a:ext cx="4464499" cy="2743535"/>
            <a:chOff x="899592" y="4298350"/>
            <a:chExt cx="3888432" cy="22269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5373CBA-125E-4927-8893-2B4724D6E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31" t="8410" r="6593" b="10983"/>
            <a:stretch/>
          </p:blipFill>
          <p:spPr>
            <a:xfrm>
              <a:off x="899592" y="4346419"/>
              <a:ext cx="3888432" cy="2178925"/>
            </a:xfrm>
            <a:prstGeom prst="rect">
              <a:avLst/>
            </a:prstGeom>
          </p:spPr>
        </p:pic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61B262C0-A5A9-4FA5-B100-67ED711AFFA1}"/>
                </a:ext>
              </a:extLst>
            </p:cNvPr>
            <p:cNvSpPr txBox="1"/>
            <p:nvPr/>
          </p:nvSpPr>
          <p:spPr>
            <a:xfrm>
              <a:off x="3316588" y="5825609"/>
              <a:ext cx="1125754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FF"/>
                  </a:solidFill>
                </a:rPr>
                <a:t>Pink = pure </a:t>
              </a:r>
            </a:p>
            <a:p>
              <a:r>
                <a:rPr lang="en-US" dirty="0" err="1">
                  <a:solidFill>
                    <a:srgbClr val="FF00FF"/>
                  </a:solidFill>
                </a:rPr>
                <a:t>Autofluo</a:t>
              </a:r>
              <a:endParaRPr lang="en-US" dirty="0">
                <a:solidFill>
                  <a:srgbClr val="FF00FF"/>
                </a:solidFill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E7DAE963-6610-43B4-9A67-8A839C4DF564}"/>
                </a:ext>
              </a:extLst>
            </p:cNvPr>
            <p:cNvSpPr txBox="1"/>
            <p:nvPr/>
          </p:nvSpPr>
          <p:spPr>
            <a:xfrm>
              <a:off x="2392986" y="5182652"/>
              <a:ext cx="1296756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FF00"/>
                  </a:solidFill>
                </a:rPr>
                <a:t>Yellow = </a:t>
              </a:r>
            </a:p>
            <a:p>
              <a:r>
                <a:rPr lang="en-US" dirty="0" err="1">
                  <a:solidFill>
                    <a:srgbClr val="FFFF00"/>
                  </a:solidFill>
                </a:rPr>
                <a:t>Autofluo+GFP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4BF98804-3894-44AE-9020-155133DAFBE1}"/>
                </a:ext>
              </a:extLst>
            </p:cNvPr>
            <p:cNvSpPr txBox="1"/>
            <p:nvPr/>
          </p:nvSpPr>
          <p:spPr>
            <a:xfrm>
              <a:off x="2163062" y="4298350"/>
              <a:ext cx="1321888" cy="29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Red=pure GFP</a:t>
              </a:r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362E3E93-0B7C-4014-9957-242A946A7DC3}"/>
              </a:ext>
            </a:extLst>
          </p:cNvPr>
          <p:cNvSpPr txBox="1"/>
          <p:nvPr/>
        </p:nvSpPr>
        <p:spPr>
          <a:xfrm>
            <a:off x="-81325" y="214225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Whi5-GFP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4F2E02F7-EF30-4141-B302-75BCD90D78F6}"/>
              </a:ext>
            </a:extLst>
          </p:cNvPr>
          <p:cNvSpPr txBox="1"/>
          <p:nvPr/>
        </p:nvSpPr>
        <p:spPr>
          <a:xfrm>
            <a:off x="1259632" y="264568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82505DF-322B-47A8-A407-C24FA4C5B096}"/>
              </a:ext>
            </a:extLst>
          </p:cNvPr>
          <p:cNvSpPr txBox="1"/>
          <p:nvPr/>
        </p:nvSpPr>
        <p:spPr>
          <a:xfrm>
            <a:off x="3688425" y="264568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18CE26-B113-41BB-AF50-6BE5203BE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8" t="12528" r="10662" b="15064"/>
          <a:stretch/>
        </p:blipFill>
        <p:spPr>
          <a:xfrm>
            <a:off x="6588224" y="2181419"/>
            <a:ext cx="2304256" cy="16524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DE62C-7F8A-487B-9523-04978B550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23" t="12282" r="11092" b="15328"/>
          <a:stretch/>
        </p:blipFill>
        <p:spPr>
          <a:xfrm>
            <a:off x="6588224" y="517476"/>
            <a:ext cx="2304256" cy="1652479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1F528CF4-F5EE-4D04-AE30-B3510865A317}"/>
              </a:ext>
            </a:extLst>
          </p:cNvPr>
          <p:cNvSpPr txBox="1"/>
          <p:nvPr/>
        </p:nvSpPr>
        <p:spPr>
          <a:xfrm>
            <a:off x="6733911" y="181921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E92418A-7F05-4C51-8203-C723D98132F6}"/>
              </a:ext>
            </a:extLst>
          </p:cNvPr>
          <p:cNvSpPr txBox="1"/>
          <p:nvPr/>
        </p:nvSpPr>
        <p:spPr>
          <a:xfrm>
            <a:off x="7061244" y="347169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cxnSp>
        <p:nvCxnSpPr>
          <p:cNvPr id="38" name="Connecteur droit avec flèche 5">
            <a:extLst>
              <a:ext uri="{FF2B5EF4-FFF2-40B4-BE49-F238E27FC236}">
                <a16:creationId xmlns:a16="http://schemas.microsoft.com/office/drawing/2014/main" id="{BEFE58A0-E402-425C-A6A2-516F8887B9B4}"/>
              </a:ext>
            </a:extLst>
          </p:cNvPr>
          <p:cNvCxnSpPr>
            <a:cxnSpLocks/>
          </p:cNvCxnSpPr>
          <p:nvPr/>
        </p:nvCxnSpPr>
        <p:spPr>
          <a:xfrm rot="9000000">
            <a:off x="5828606" y="388351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099FC5-C3D9-4C67-921C-426A1D2F8C34}"/>
              </a:ext>
            </a:extLst>
          </p:cNvPr>
          <p:cNvSpPr/>
          <p:nvPr/>
        </p:nvSpPr>
        <p:spPr>
          <a:xfrm>
            <a:off x="5619023" y="4054990"/>
            <a:ext cx="35249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Pixels with a mix of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sources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not on the circle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but along the chord of the circle arc joining the 2 spots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relative position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on the chord depends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mix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GFP signal not above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can be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resolved by FLIM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90033E-5516-4DFF-9929-A9BA0BB8141C}"/>
              </a:ext>
            </a:extLst>
          </p:cNvPr>
          <p:cNvCxnSpPr>
            <a:cxnSpLocks/>
          </p:cNvCxnSpPr>
          <p:nvPr/>
        </p:nvCxnSpPr>
        <p:spPr>
          <a:xfrm flipH="1" flipV="1">
            <a:off x="3131840" y="4350023"/>
            <a:ext cx="1440160" cy="14552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D4C23E1F-78B4-4F93-BB25-69A8EA0E3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Probe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chemical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neighborhood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For a given fluorophore, lifetime/phasor spot position influenced by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chemical neighborhood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FLIM senses pH, ion or oxygen concentration, molecular binding ….</a:t>
            </a: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6980935-7019-4BC2-B438-54278B887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9E12EB-1282-41FD-BB0D-FFA882E5BC3F}"/>
              </a:ext>
            </a:extLst>
          </p:cNvPr>
          <p:cNvSpPr/>
          <p:nvPr/>
        </p:nvSpPr>
        <p:spPr>
          <a:xfrm rot="16200000">
            <a:off x="7138157" y="2158987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Linders</a:t>
            </a:r>
            <a:r>
              <a:rPr lang="en-CA" sz="1400" i="1" dirty="0">
                <a:solidFill>
                  <a:srgbClr val="FFFF00"/>
                </a:solidFill>
              </a:rPr>
              <a:t> et al., </a:t>
            </a:r>
            <a:r>
              <a:rPr lang="en-CA" sz="1400" i="1" dirty="0" err="1">
                <a:solidFill>
                  <a:srgbClr val="FFFF00"/>
                </a:solidFill>
              </a:rPr>
              <a:t>BioRxiv</a:t>
            </a:r>
            <a:r>
              <a:rPr lang="en-CA" sz="1400" i="1" dirty="0">
                <a:solidFill>
                  <a:srgbClr val="FFFF00"/>
                </a:solidFill>
              </a:rPr>
              <a:t>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924D-8FCA-40C7-9D4F-E1D0D3E2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30400" r="45275" b="20601"/>
          <a:stretch/>
        </p:blipFill>
        <p:spPr>
          <a:xfrm>
            <a:off x="5364088" y="1505534"/>
            <a:ext cx="3312368" cy="2520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CD5477-5921-452F-87E7-D0D1E566178C}"/>
              </a:ext>
            </a:extLst>
          </p:cNvPr>
          <p:cNvSpPr/>
          <p:nvPr/>
        </p:nvSpPr>
        <p:spPr>
          <a:xfrm>
            <a:off x="5364088" y="1192285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Calibration</a:t>
            </a:r>
            <a:r>
              <a:rPr lang="fi-FI" sz="1400" b="1" i="1" dirty="0">
                <a:solidFill>
                  <a:schemeClr val="bg1"/>
                </a:solidFill>
              </a:rPr>
              <a:t>: RpHLuorin2 </a:t>
            </a:r>
            <a:r>
              <a:rPr lang="fi-FI" sz="1400" b="1" i="1" dirty="0" err="1">
                <a:solidFill>
                  <a:schemeClr val="bg1"/>
                </a:solidFill>
              </a:rPr>
              <a:t>lifetime</a:t>
            </a:r>
            <a:r>
              <a:rPr lang="fi-FI" sz="1400" b="1" i="1" dirty="0">
                <a:solidFill>
                  <a:schemeClr val="bg1"/>
                </a:solidFill>
              </a:rPr>
              <a:t> in pH </a:t>
            </a:r>
            <a:r>
              <a:rPr lang="fi-FI" sz="1400" b="1" i="1" dirty="0" err="1">
                <a:solidFill>
                  <a:schemeClr val="bg1"/>
                </a:solidFill>
              </a:rPr>
              <a:t>buffers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FBCFA8-A571-4462-9259-EFF87FF50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3" t="19201" r="50000" b="8446"/>
          <a:stretch/>
        </p:blipFill>
        <p:spPr>
          <a:xfrm>
            <a:off x="1259632" y="1504466"/>
            <a:ext cx="3888431" cy="45888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7ECFF4-20D4-4AA1-A62A-0FDBF101F0F0}"/>
              </a:ext>
            </a:extLst>
          </p:cNvPr>
          <p:cNvSpPr/>
          <p:nvPr/>
        </p:nvSpPr>
        <p:spPr>
          <a:xfrm rot="16200000">
            <a:off x="725266" y="1847846"/>
            <a:ext cx="800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ER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B6E0E-3F74-426E-9B2A-EEBE3E385AB9}"/>
              </a:ext>
            </a:extLst>
          </p:cNvPr>
          <p:cNvSpPr/>
          <p:nvPr/>
        </p:nvSpPr>
        <p:spPr>
          <a:xfrm rot="16200000">
            <a:off x="572408" y="3085728"/>
            <a:ext cx="1080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cis-</a:t>
            </a:r>
            <a:r>
              <a:rPr lang="fi-FI" sz="1400" b="1" i="1" dirty="0" err="1">
                <a:solidFill>
                  <a:schemeClr val="bg1"/>
                </a:solidFill>
              </a:rPr>
              <a:t>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B0605-8F42-40CD-A328-E5D6BE5D0271}"/>
              </a:ext>
            </a:extLst>
          </p:cNvPr>
          <p:cNvSpPr/>
          <p:nvPr/>
        </p:nvSpPr>
        <p:spPr>
          <a:xfrm rot="16200000">
            <a:off x="435491" y="4218261"/>
            <a:ext cx="1340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trans-Golgi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3B1CB-A523-4228-92D1-A45F4ECA81AF}"/>
              </a:ext>
            </a:extLst>
          </p:cNvPr>
          <p:cNvSpPr/>
          <p:nvPr/>
        </p:nvSpPr>
        <p:spPr>
          <a:xfrm rot="16200000">
            <a:off x="529679" y="532770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Lysosomes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7D1575-3518-44CD-8B72-363A0D0C9A49}"/>
              </a:ext>
            </a:extLst>
          </p:cNvPr>
          <p:cNvSpPr/>
          <p:nvPr/>
        </p:nvSpPr>
        <p:spPr>
          <a:xfrm>
            <a:off x="1187233" y="1175531"/>
            <a:ext cx="5185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RpHLuorin2 </a:t>
            </a:r>
            <a:r>
              <a:rPr lang="fi-FI" sz="1400" b="1" i="1" dirty="0" err="1">
                <a:solidFill>
                  <a:schemeClr val="bg1"/>
                </a:solidFill>
              </a:rPr>
              <a:t>fused</a:t>
            </a:r>
            <a:r>
              <a:rPr lang="fi-FI" sz="1400" b="1" i="1" dirty="0">
                <a:solidFill>
                  <a:schemeClr val="bg1"/>
                </a:solidFill>
              </a:rPr>
              <a:t> to </a:t>
            </a:r>
            <a:r>
              <a:rPr lang="fi-FI" sz="1400" b="1" i="1" dirty="0" err="1">
                <a:solidFill>
                  <a:schemeClr val="bg1"/>
                </a:solidFill>
              </a:rPr>
              <a:t>secretory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compartment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markers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F56B3-94AC-4103-A77E-6B6228935A15}"/>
              </a:ext>
            </a:extLst>
          </p:cNvPr>
          <p:cNvSpPr/>
          <p:nvPr/>
        </p:nvSpPr>
        <p:spPr>
          <a:xfrm>
            <a:off x="5148063" y="4119906"/>
            <a:ext cx="40324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pHLuorin2=GFP optimized for pH sensing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Lifetime vs pH calibration data in buffers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Fused to 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different markers along the secretory pathway in HeLa cells</a:t>
            </a:r>
          </a:p>
        </p:txBody>
      </p:sp>
      <p:cxnSp>
        <p:nvCxnSpPr>
          <p:cNvPr id="26" name="Connecteur droit avec flèche 5">
            <a:extLst>
              <a:ext uri="{FF2B5EF4-FFF2-40B4-BE49-F238E27FC236}">
                <a16:creationId xmlns:a16="http://schemas.microsoft.com/office/drawing/2014/main" id="{A7A98FB1-1D55-4E87-917A-258EB4F53CEB}"/>
              </a:ext>
            </a:extLst>
          </p:cNvPr>
          <p:cNvCxnSpPr>
            <a:cxnSpLocks/>
          </p:cNvCxnSpPr>
          <p:nvPr/>
        </p:nvCxnSpPr>
        <p:spPr>
          <a:xfrm rot="5400000">
            <a:off x="6845568" y="5877619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BCFFF-02CC-442D-9353-DC7B1C14B1F7}"/>
              </a:ext>
            </a:extLst>
          </p:cNvPr>
          <p:cNvSpPr/>
          <p:nvPr/>
        </p:nvSpPr>
        <p:spPr>
          <a:xfrm>
            <a:off x="5195336" y="6021288"/>
            <a:ext cx="399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FFFF00"/>
                </a:solidFill>
              </a:rPr>
              <a:t>Map</a:t>
            </a:r>
            <a:r>
              <a:rPr lang="fi-FI" dirty="0">
                <a:solidFill>
                  <a:srgbClr val="FFFF00"/>
                </a:solidFill>
              </a:rPr>
              <a:t> pH in </a:t>
            </a:r>
            <a:r>
              <a:rPr lang="fi-FI" dirty="0" err="1">
                <a:solidFill>
                  <a:srgbClr val="FFFF00"/>
                </a:solidFill>
              </a:rPr>
              <a:t>cellulo</a:t>
            </a:r>
            <a:r>
              <a:rPr lang="fi-FI" dirty="0">
                <a:solidFill>
                  <a:srgbClr val="FFFF00"/>
                </a:solidFill>
              </a:rPr>
              <a:t> at </a:t>
            </a:r>
            <a:r>
              <a:rPr lang="fi-FI" dirty="0" err="1">
                <a:solidFill>
                  <a:srgbClr val="FFFF00"/>
                </a:solidFill>
              </a:rPr>
              <a:t>subcellular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scale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9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interactions: FRET-FLIM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FRET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Förster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resonance energy transfer) = loss of fluorescence brightness due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to short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(1-10nm)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molecular interactions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 molecule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Pair of fluorophores: FRET donor/acceptor;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decreased lifetime of FRET donor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Example: use FRET-FLIM to detect PTMs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(e.g. glycosylation-reporter here)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602C760-140C-4209-AC93-0FD332757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DC96-8C5A-45A9-8238-752B5125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6" t="29000" r="12200" b="16401"/>
          <a:stretch/>
        </p:blipFill>
        <p:spPr>
          <a:xfrm>
            <a:off x="1079670" y="1661322"/>
            <a:ext cx="7698118" cy="31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BF86-1BC3-4BC5-B2FB-9E4AF5AB0B9F}"/>
              </a:ext>
            </a:extLst>
          </p:cNvPr>
          <p:cNvSpPr/>
          <p:nvPr/>
        </p:nvSpPr>
        <p:spPr>
          <a:xfrm rot="16200000">
            <a:off x="7239489" y="3045150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Doll et al., </a:t>
            </a:r>
            <a:r>
              <a:rPr lang="en-CA" sz="1400" i="1" dirty="0" err="1">
                <a:solidFill>
                  <a:srgbClr val="FFFF00"/>
                </a:solidFill>
              </a:rPr>
              <a:t>Angew</a:t>
            </a:r>
            <a:r>
              <a:rPr lang="en-CA" sz="1400" i="1" dirty="0">
                <a:solidFill>
                  <a:srgbClr val="FFFF00"/>
                </a:solidFill>
              </a:rPr>
              <a:t> Chem. Int. Ed. 2016</a:t>
            </a:r>
          </a:p>
        </p:txBody>
      </p:sp>
      <p:cxnSp>
        <p:nvCxnSpPr>
          <p:cNvPr id="9" name="Connecteur droit avec flèche 5">
            <a:extLst>
              <a:ext uri="{FF2B5EF4-FFF2-40B4-BE49-F238E27FC236}">
                <a16:creationId xmlns:a16="http://schemas.microsoft.com/office/drawing/2014/main" id="{DBF73673-8E68-4E89-9964-AE61CF7F0BBB}"/>
              </a:ext>
            </a:extLst>
          </p:cNvPr>
          <p:cNvCxnSpPr>
            <a:cxnSpLocks/>
          </p:cNvCxnSpPr>
          <p:nvPr/>
        </p:nvCxnSpPr>
        <p:spPr>
          <a:xfrm>
            <a:off x="1115616" y="582907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6EBF11-9BE1-4E43-BAEF-EEBDFAB33840}"/>
              </a:ext>
            </a:extLst>
          </p:cNvPr>
          <p:cNvSpPr/>
          <p:nvPr/>
        </p:nvSpPr>
        <p:spPr>
          <a:xfrm>
            <a:off x="1402953" y="5613047"/>
            <a:ext cx="7743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energy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relaxes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dye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>
                <a:solidFill>
                  <a:srgbClr val="FFFF00"/>
                </a:solidFill>
              </a:rPr>
              <a:t>(FRET </a:t>
            </a:r>
            <a:r>
              <a:rPr lang="fi-FI" dirty="0" err="1">
                <a:solidFill>
                  <a:srgbClr val="FFFF00"/>
                </a:solidFill>
              </a:rPr>
              <a:t>acceptor</a:t>
            </a:r>
            <a:r>
              <a:rPr lang="fi-FI" dirty="0">
                <a:solidFill>
                  <a:srgbClr val="FFFF00"/>
                </a:solidFill>
              </a:rPr>
              <a:t>): </a:t>
            </a:r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lifetime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drops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compute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fractions</a:t>
            </a:r>
            <a:r>
              <a:rPr lang="fi-FI" dirty="0">
                <a:solidFill>
                  <a:srgbClr val="FFFF00"/>
                </a:solidFill>
              </a:rPr>
              <a:t> of </a:t>
            </a:r>
            <a:r>
              <a:rPr lang="fi-FI" dirty="0" err="1">
                <a:solidFill>
                  <a:srgbClr val="FFFF00"/>
                </a:solidFill>
              </a:rPr>
              <a:t>clean</a:t>
            </a:r>
            <a:r>
              <a:rPr lang="fi-FI" dirty="0">
                <a:solidFill>
                  <a:srgbClr val="FFFF00"/>
                </a:solidFill>
              </a:rPr>
              <a:t>/PTM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with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lifetime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shift</a:t>
            </a:r>
            <a:endParaRPr lang="fi-FI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monitor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b="1" dirty="0">
                <a:solidFill>
                  <a:srgbClr val="FFFF00"/>
                </a:solidFill>
              </a:rPr>
              <a:t>2-protein </a:t>
            </a:r>
            <a:r>
              <a:rPr lang="fi-FI" b="1" dirty="0" err="1">
                <a:solidFill>
                  <a:srgbClr val="FFFF00"/>
                </a:solidFill>
              </a:rPr>
              <a:t>binding</a:t>
            </a:r>
            <a:r>
              <a:rPr lang="fi-FI" dirty="0">
                <a:solidFill>
                  <a:srgbClr val="FFFF00"/>
                </a:solidFill>
              </a:rPr>
              <a:t>, </a:t>
            </a:r>
            <a:r>
              <a:rPr lang="fi-FI" dirty="0" err="1">
                <a:solidFill>
                  <a:srgbClr val="FFFF00"/>
                </a:solidFill>
              </a:rPr>
              <a:t>or</a:t>
            </a:r>
            <a:r>
              <a:rPr lang="fi-FI" dirty="0">
                <a:solidFill>
                  <a:srgbClr val="FFFF00"/>
                </a:solidFill>
              </a:rPr>
              <a:t> 1-protein </a:t>
            </a:r>
            <a:r>
              <a:rPr lang="fi-FI" b="1" dirty="0" err="1">
                <a:solidFill>
                  <a:srgbClr val="FFFF00"/>
                </a:solidFill>
              </a:rPr>
              <a:t>conformational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changes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the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same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way</a:t>
            </a:r>
            <a:endParaRPr lang="fr-CA" dirty="0">
              <a:solidFill>
                <a:srgbClr val="FFFF00"/>
              </a:solidFill>
            </a:endParaRPr>
          </a:p>
        </p:txBody>
      </p:sp>
      <p:cxnSp>
        <p:nvCxnSpPr>
          <p:cNvPr id="11" name="Connecteur droit avec flèche 5">
            <a:extLst>
              <a:ext uri="{FF2B5EF4-FFF2-40B4-BE49-F238E27FC236}">
                <a16:creationId xmlns:a16="http://schemas.microsoft.com/office/drawing/2014/main" id="{134C9E64-B629-459A-B78B-55D363B916D5}"/>
              </a:ext>
            </a:extLst>
          </p:cNvPr>
          <p:cNvCxnSpPr>
            <a:cxnSpLocks/>
          </p:cNvCxnSpPr>
          <p:nvPr/>
        </p:nvCxnSpPr>
        <p:spPr>
          <a:xfrm>
            <a:off x="1115616" y="517925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6AD72-284E-425D-853F-9541C2AB63A7}"/>
              </a:ext>
            </a:extLst>
          </p:cNvPr>
          <p:cNvSpPr/>
          <p:nvPr/>
        </p:nvSpPr>
        <p:spPr>
          <a:xfrm>
            <a:off x="1402953" y="4963234"/>
            <a:ext cx="7743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FFFF00"/>
                </a:solidFill>
              </a:rPr>
              <a:t>(</a:t>
            </a:r>
            <a:r>
              <a:rPr lang="fi-FI" dirty="0" err="1">
                <a:solidFill>
                  <a:srgbClr val="FFFF00"/>
                </a:solidFill>
              </a:rPr>
              <a:t>yellow-red</a:t>
            </a:r>
            <a:r>
              <a:rPr lang="fi-FI" dirty="0">
                <a:solidFill>
                  <a:srgbClr val="FFFF00"/>
                </a:solidFill>
              </a:rPr>
              <a:t>) </a:t>
            </a:r>
            <a:r>
              <a:rPr lang="fi-FI" dirty="0" err="1">
                <a:solidFill>
                  <a:srgbClr val="FFFF00"/>
                </a:solidFill>
              </a:rPr>
              <a:t>dye-conjugated</a:t>
            </a:r>
            <a:r>
              <a:rPr lang="fi-FI" dirty="0">
                <a:solidFill>
                  <a:srgbClr val="FFFF00"/>
                </a:solidFill>
              </a:rPr>
              <a:t> post-</a:t>
            </a:r>
            <a:r>
              <a:rPr lang="fi-FI" dirty="0" err="1">
                <a:solidFill>
                  <a:srgbClr val="FFFF00"/>
                </a:solidFill>
              </a:rPr>
              <a:t>translationally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added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group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binds</a:t>
            </a:r>
            <a:r>
              <a:rPr lang="fi-FI" dirty="0">
                <a:solidFill>
                  <a:srgbClr val="FFFF00"/>
                </a:solidFill>
              </a:rPr>
              <a:t> GFP-</a:t>
            </a:r>
            <a:r>
              <a:rPr lang="fi-FI" dirty="0" err="1">
                <a:solidFill>
                  <a:srgbClr val="FFFF00"/>
                </a:solidFill>
              </a:rPr>
              <a:t>tagged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under</a:t>
            </a:r>
            <a:r>
              <a:rPr lang="fi-FI" dirty="0">
                <a:solidFill>
                  <a:srgbClr val="FFFF00"/>
                </a:solidFill>
              </a:rPr>
              <a:t> PTM-</a:t>
            </a:r>
            <a:r>
              <a:rPr lang="fi-FI" dirty="0" err="1">
                <a:solidFill>
                  <a:srgbClr val="FFFF00"/>
                </a:solidFill>
              </a:rPr>
              <a:t>favorable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conditions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2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3C1D1-AB7D-4179-BF97-0D76554680A1}"/>
              </a:ext>
            </a:extLst>
          </p:cNvPr>
          <p:cNvSpPr/>
          <p:nvPr/>
        </p:nvSpPr>
        <p:spPr>
          <a:xfrm>
            <a:off x="994300" y="1054477"/>
            <a:ext cx="8149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High-throughput proteomics                         identify components (“who”, 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Biochemical/cell biological </a:t>
            </a:r>
            <a:r>
              <a:rPr lang="en-CA" dirty="0" err="1">
                <a:solidFill>
                  <a:schemeClr val="bg1"/>
                </a:solidFill>
              </a:rPr>
              <a:t>exps</a:t>
            </a:r>
            <a:r>
              <a:rPr lang="en-CA" dirty="0">
                <a:solidFill>
                  <a:schemeClr val="bg1"/>
                </a:solidFill>
              </a:rPr>
              <a:t>                    identify functions (“who does what”,    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                                                                           network connections)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1B5B3-91CC-4F27-B9FB-1643E7273F77}"/>
              </a:ext>
            </a:extLst>
          </p:cNvPr>
          <p:cNvSpPr/>
          <p:nvPr/>
        </p:nvSpPr>
        <p:spPr>
          <a:xfrm>
            <a:off x="994300" y="-100849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Flèche droite 34">
            <a:extLst>
              <a:ext uri="{FF2B5EF4-FFF2-40B4-BE49-F238E27FC236}">
                <a16:creationId xmlns:a16="http://schemas.microsoft.com/office/drawing/2014/main" id="{36B648CA-2F86-4B30-BA03-F0EA9B3DBA7A}"/>
              </a:ext>
            </a:extLst>
          </p:cNvPr>
          <p:cNvSpPr/>
          <p:nvPr/>
        </p:nvSpPr>
        <p:spPr>
          <a:xfrm>
            <a:off x="4562618" y="12082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D4A81021-7847-4F3B-9D0B-0DFB45DF8619}"/>
              </a:ext>
            </a:extLst>
          </p:cNvPr>
          <p:cNvSpPr/>
          <p:nvPr/>
        </p:nvSpPr>
        <p:spPr>
          <a:xfrm>
            <a:off x="4562618" y="146209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73B3E-67F0-44A9-A463-B9B37DCD1B29}"/>
              </a:ext>
            </a:extLst>
          </p:cNvPr>
          <p:cNvSpPr/>
          <p:nvPr/>
        </p:nvSpPr>
        <p:spPr>
          <a:xfrm>
            <a:off x="1026933" y="623735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Biological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0C4FC-221E-450A-9FB2-3BCEF06BA455}"/>
              </a:ext>
            </a:extLst>
          </p:cNvPr>
          <p:cNvSpPr/>
          <p:nvPr/>
        </p:nvSpPr>
        <p:spPr>
          <a:xfrm>
            <a:off x="1026933" y="1811781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Network </a:t>
            </a:r>
            <a:r>
              <a:rPr lang="fi-FI" b="1" dirty="0" err="1">
                <a:solidFill>
                  <a:srgbClr val="FFFF00"/>
                </a:solidFill>
              </a:rPr>
              <a:t>parameters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2FD4D-FF12-49A8-8787-06249513395B}"/>
              </a:ext>
            </a:extLst>
          </p:cNvPr>
          <p:cNvSpPr/>
          <p:nvPr/>
        </p:nvSpPr>
        <p:spPr>
          <a:xfrm>
            <a:off x="994299" y="2144759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Where? When? How much?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D517A37-C095-4F74-86DF-77B80E58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1105"/>
            <a:ext cx="2968269" cy="403244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6DD432A-27B7-4CDE-B4E0-6D8EF31E2669}"/>
              </a:ext>
            </a:extLst>
          </p:cNvPr>
          <p:cNvSpPr>
            <a:spLocks noChangeAspect="1"/>
          </p:cNvSpPr>
          <p:nvPr/>
        </p:nvSpPr>
        <p:spPr>
          <a:xfrm>
            <a:off x="2699792" y="3933056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5C780-6452-4CF5-B039-369CF6B28E4F}"/>
              </a:ext>
            </a:extLst>
          </p:cNvPr>
          <p:cNvSpPr>
            <a:spLocks noChangeAspect="1"/>
          </p:cNvSpPr>
          <p:nvPr/>
        </p:nvSpPr>
        <p:spPr>
          <a:xfrm>
            <a:off x="3419872" y="5877272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44F40-0659-41F7-833C-242FAAB8AEBF}"/>
              </a:ext>
            </a:extLst>
          </p:cNvPr>
          <p:cNvSpPr/>
          <p:nvPr/>
        </p:nvSpPr>
        <p:spPr>
          <a:xfrm>
            <a:off x="4227901" y="2636912"/>
            <a:ext cx="506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Complex biological function = travel from one node to another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Flèche droite 13">
            <a:extLst>
              <a:ext uri="{FF2B5EF4-FFF2-40B4-BE49-F238E27FC236}">
                <a16:creationId xmlns:a16="http://schemas.microsoft.com/office/drawing/2014/main" id="{ABBAA46D-D669-41D0-A985-A839BDED1247}"/>
              </a:ext>
            </a:extLst>
          </p:cNvPr>
          <p:cNvSpPr/>
          <p:nvPr/>
        </p:nvSpPr>
        <p:spPr>
          <a:xfrm rot="5400000">
            <a:off x="6187489" y="3604329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C9AC5-EB49-480A-85EE-C78201D44E44}"/>
              </a:ext>
            </a:extLst>
          </p:cNvPr>
          <p:cNvSpPr/>
          <p:nvPr/>
        </p:nvSpPr>
        <p:spPr>
          <a:xfrm>
            <a:off x="4227900" y="4074756"/>
            <a:ext cx="491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Need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know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departure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speed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station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opening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regional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size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# </a:t>
            </a:r>
            <a:r>
              <a:rPr lang="fi-FI" b="1" dirty="0" err="1">
                <a:solidFill>
                  <a:srgbClr val="FFFF00"/>
                </a:solidFill>
              </a:rPr>
              <a:t>booked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seats</a:t>
            </a:r>
            <a:r>
              <a:rPr lang="fi-FI" b="1" dirty="0">
                <a:solidFill>
                  <a:srgbClr val="FFFF00"/>
                </a:solidFill>
              </a:rPr>
              <a:t> …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8C3B5-5B32-40F0-9760-59C33B240F23}"/>
              </a:ext>
            </a:extLst>
          </p:cNvPr>
          <p:cNvSpPr>
            <a:spLocks noChangeAspect="1"/>
          </p:cNvSpPr>
          <p:nvPr/>
        </p:nvSpPr>
        <p:spPr>
          <a:xfrm>
            <a:off x="3203848" y="4998086"/>
            <a:ext cx="72008" cy="72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69FE2BA-20C2-4DEE-8575-49BA01F4EFDC}"/>
              </a:ext>
            </a:extLst>
          </p:cNvPr>
          <p:cNvSpPr/>
          <p:nvPr/>
        </p:nvSpPr>
        <p:spPr>
          <a:xfrm rot="21185624">
            <a:off x="3457119" y="4220009"/>
            <a:ext cx="391460" cy="173100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22" name="Flèche droite 13">
            <a:extLst>
              <a:ext uri="{FF2B5EF4-FFF2-40B4-BE49-F238E27FC236}">
                <a16:creationId xmlns:a16="http://schemas.microsoft.com/office/drawing/2014/main" id="{DFF2C3D3-1F7E-428C-9480-9E76F82D0D84}"/>
              </a:ext>
            </a:extLst>
          </p:cNvPr>
          <p:cNvSpPr/>
          <p:nvPr/>
        </p:nvSpPr>
        <p:spPr>
          <a:xfrm rot="5400000">
            <a:off x="6165745" y="53244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2A30F5-0522-4F7D-919E-6592979C5F73}"/>
              </a:ext>
            </a:extLst>
          </p:cNvPr>
          <p:cNvSpPr/>
          <p:nvPr/>
        </p:nvSpPr>
        <p:spPr>
          <a:xfrm>
            <a:off x="4227900" y="5736611"/>
            <a:ext cx="5068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Measure protein dynamical parameters in live cells: proteins #, localization, diffusion/transport, interactions, … etc.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Conclusion: quantitative bio-</a:t>
            </a:r>
            <a:r>
              <a:rPr lang="fr-CA" sz="2400" b="1" dirty="0" err="1">
                <a:solidFill>
                  <a:schemeClr val="bg1"/>
                </a:solidFill>
              </a:rPr>
              <a:t>imaging</a:t>
            </a:r>
            <a:r>
              <a:rPr lang="fr-CA" sz="2400" b="1" dirty="0">
                <a:solidFill>
                  <a:schemeClr val="bg1"/>
                </a:solidFill>
              </a:rPr>
              <a:t>, a versatile </a:t>
            </a:r>
            <a:r>
              <a:rPr lang="fr-CA" sz="2400" b="1" dirty="0" err="1">
                <a:solidFill>
                  <a:schemeClr val="bg1"/>
                </a:solidFill>
              </a:rPr>
              <a:t>toolbox</a:t>
            </a:r>
            <a:r>
              <a:rPr lang="fr-CA" sz="2400" b="1" dirty="0">
                <a:solidFill>
                  <a:schemeClr val="bg1"/>
                </a:solidFill>
              </a:rPr>
              <a:t> to </a:t>
            </a:r>
            <a:r>
              <a:rPr lang="fr-CA" sz="2400" b="1" dirty="0" err="1">
                <a:solidFill>
                  <a:schemeClr val="bg1"/>
                </a:solidFill>
              </a:rPr>
              <a:t>complement</a:t>
            </a:r>
            <a:r>
              <a:rPr lang="fr-CA" sz="2400" b="1" dirty="0">
                <a:solidFill>
                  <a:schemeClr val="bg1"/>
                </a:solidFill>
              </a:rPr>
              <a:t> -</a:t>
            </a:r>
            <a:r>
              <a:rPr lang="fr-CA" sz="2400" b="1" dirty="0" err="1">
                <a:solidFill>
                  <a:schemeClr val="bg1"/>
                </a:solidFill>
              </a:rPr>
              <a:t>omics</a:t>
            </a:r>
            <a:r>
              <a:rPr lang="fr-CA" sz="2400" b="1" dirty="0">
                <a:solidFill>
                  <a:schemeClr val="bg1"/>
                </a:solidFill>
              </a:rPr>
              <a:t> data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71601" y="6130325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bg1"/>
                </a:solidFill>
              </a:rPr>
              <a:t>U</a:t>
            </a:r>
            <a:r>
              <a:rPr lang="fr-CA" sz="1800" b="1" dirty="0" err="1">
                <a:solidFill>
                  <a:schemeClr val="bg1"/>
                </a:solidFill>
              </a:rPr>
              <a:t>nbriddle</a:t>
            </a:r>
            <a:r>
              <a:rPr lang="fr-CA" sz="1800" b="1" dirty="0">
                <a:solidFill>
                  <a:schemeClr val="bg1"/>
                </a:solidFill>
              </a:rPr>
              <a:t> </a:t>
            </a:r>
            <a:r>
              <a:rPr lang="fr-CA" sz="1800" b="1" dirty="0" err="1">
                <a:solidFill>
                  <a:schemeClr val="bg1"/>
                </a:solidFill>
              </a:rPr>
              <a:t>your</a:t>
            </a:r>
            <a:r>
              <a:rPr lang="fr-CA" sz="1800" b="1" dirty="0">
                <a:solidFill>
                  <a:schemeClr val="bg1"/>
                </a:solidFill>
              </a:rPr>
              <a:t> imagination </a:t>
            </a:r>
            <a:r>
              <a:rPr lang="fr-CA" sz="1800" dirty="0">
                <a:solidFill>
                  <a:schemeClr val="bg1"/>
                </a:solidFill>
              </a:rPr>
              <a:t>to </a:t>
            </a:r>
            <a:r>
              <a:rPr lang="fr-CA" sz="1800" dirty="0" err="1">
                <a:solidFill>
                  <a:schemeClr val="bg1"/>
                </a:solidFill>
              </a:rPr>
              <a:t>develop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  <a:r>
              <a:rPr lang="fr-CA" sz="1800" b="1" dirty="0">
                <a:solidFill>
                  <a:srgbClr val="FFFF00"/>
                </a:solidFill>
              </a:rPr>
              <a:t>more techniques/probes!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chemeClr val="bg1"/>
                </a:solidFill>
              </a:rPr>
              <a:t>In-</a:t>
            </a:r>
            <a:r>
              <a:rPr lang="fr-CA" sz="1800" dirty="0" err="1">
                <a:solidFill>
                  <a:schemeClr val="bg1"/>
                </a:solidFill>
              </a:rPr>
              <a:t>depth</a:t>
            </a:r>
            <a:r>
              <a:rPr lang="fr-CA" sz="1800" dirty="0">
                <a:solidFill>
                  <a:schemeClr val="bg1"/>
                </a:solidFill>
              </a:rPr>
              <a:t> course </a:t>
            </a:r>
            <a:r>
              <a:rPr lang="fr-CA" sz="1800" dirty="0" err="1">
                <a:solidFill>
                  <a:schemeClr val="bg1"/>
                </a:solidFill>
              </a:rPr>
              <a:t>material</a:t>
            </a:r>
            <a:r>
              <a:rPr lang="fr-CA" sz="1800" dirty="0">
                <a:solidFill>
                  <a:schemeClr val="bg1"/>
                </a:solidFill>
              </a:rPr>
              <a:t> to come on </a:t>
            </a:r>
            <a:r>
              <a:rPr lang="fr-CA" sz="1800" dirty="0" err="1">
                <a:solidFill>
                  <a:schemeClr val="bg1"/>
                </a:solidFill>
              </a:rPr>
              <a:t>OERCompBioMed</a:t>
            </a:r>
            <a:r>
              <a:rPr lang="fr-CA" sz="1800" dirty="0">
                <a:solidFill>
                  <a:schemeClr val="bg1"/>
                </a:solidFill>
              </a:rPr>
              <a:t>: </a:t>
            </a:r>
            <a:r>
              <a:rPr lang="fr-CA" sz="1800" b="1" dirty="0" err="1">
                <a:solidFill>
                  <a:srgbClr val="FFFF00"/>
                </a:solidFill>
              </a:rPr>
              <a:t>stay</a:t>
            </a:r>
            <a:r>
              <a:rPr lang="fr-CA" sz="1800" b="1" dirty="0">
                <a:solidFill>
                  <a:srgbClr val="FFFF00"/>
                </a:solidFill>
              </a:rPr>
              <a:t> </a:t>
            </a:r>
            <a:r>
              <a:rPr lang="fr-CA" sz="1800" b="1" dirty="0" err="1">
                <a:solidFill>
                  <a:srgbClr val="FFFF00"/>
                </a:solidFill>
              </a:rPr>
              <a:t>tuned</a:t>
            </a:r>
            <a:r>
              <a:rPr lang="fr-CA" sz="1800" b="1" dirty="0">
                <a:solidFill>
                  <a:srgbClr val="FFFF00"/>
                </a:solidFill>
              </a:rPr>
              <a:t>! 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82D9FF-B7DB-448A-A02C-0667FAB98D2C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Conclusion: </a:t>
            </a:r>
            <a:r>
              <a:rPr lang="fr-CA" sz="2000" b="1" u="sng" dirty="0" err="1">
                <a:solidFill>
                  <a:schemeClr val="bg1"/>
                </a:solidFill>
              </a:rPr>
              <a:t>take</a:t>
            </a:r>
            <a:r>
              <a:rPr lang="fr-CA" sz="2000" b="1" u="sng" dirty="0">
                <a:solidFill>
                  <a:schemeClr val="bg1"/>
                </a:solidFill>
              </a:rPr>
              <a:t> home message(s)</a:t>
            </a:r>
            <a:r>
              <a:rPr lang="fr-CA" sz="2000" b="1" dirty="0">
                <a:solidFill>
                  <a:schemeClr val="bg1"/>
                </a:solidFill>
              </a:rPr>
              <a:t>             </a:t>
            </a:r>
            <a:r>
              <a:rPr lang="fr-CA" sz="1400" dirty="0">
                <a:solidFill>
                  <a:schemeClr val="bg1"/>
                </a:solidFill>
              </a:rPr>
              <a:t>(*): </a:t>
            </a:r>
            <a:r>
              <a:rPr lang="fr-CA" sz="1400" dirty="0" err="1">
                <a:solidFill>
                  <a:schemeClr val="bg1"/>
                </a:solidFill>
              </a:rPr>
              <a:t>see</a:t>
            </a:r>
            <a:r>
              <a:rPr lang="fr-CA" sz="1400" dirty="0">
                <a:solidFill>
                  <a:schemeClr val="bg1"/>
                </a:solidFill>
              </a:rPr>
              <a:t> Supp. Slides + lecture notes on </a:t>
            </a:r>
            <a:r>
              <a:rPr lang="fr-CA" sz="1400" dirty="0" err="1">
                <a:solidFill>
                  <a:schemeClr val="bg1"/>
                </a:solidFill>
              </a:rPr>
              <a:t>Github</a:t>
            </a:r>
            <a:endParaRPr lang="fr-CA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C945B-D1FB-4B60-8368-E9ACAD5D1617}"/>
              </a:ext>
            </a:extLst>
          </p:cNvPr>
          <p:cNvSpPr/>
          <p:nvPr/>
        </p:nvSpPr>
        <p:spPr>
          <a:xfrm>
            <a:off x="994300" y="5760993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And </a:t>
            </a:r>
            <a:r>
              <a:rPr lang="fi-FI" b="1" dirty="0" err="1">
                <a:solidFill>
                  <a:srgbClr val="FFFF00"/>
                </a:solidFill>
              </a:rPr>
              <a:t>now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73F4E-1B34-4FCE-BABC-C57616B24A6A}"/>
              </a:ext>
            </a:extLst>
          </p:cNvPr>
          <p:cNvSpPr/>
          <p:nvPr/>
        </p:nvSpPr>
        <p:spPr>
          <a:xfrm>
            <a:off x="994299" y="4112051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Technical </a:t>
            </a:r>
            <a:r>
              <a:rPr lang="fi-FI" b="1" dirty="0" err="1">
                <a:solidFill>
                  <a:srgbClr val="FFFF00"/>
                </a:solidFill>
              </a:rPr>
              <a:t>constraints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aspects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BA972-B6CA-43D2-9026-017B96405367}"/>
              </a:ext>
            </a:extLst>
          </p:cNvPr>
          <p:cNvSpPr/>
          <p:nvPr/>
        </p:nvSpPr>
        <p:spPr>
          <a:xfrm>
            <a:off x="971601" y="908720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Quantitative parameters </a:t>
            </a:r>
            <a:r>
              <a:rPr lang="en-US" dirty="0">
                <a:solidFill>
                  <a:schemeClr val="bg1"/>
                </a:solidFill>
              </a:rPr>
              <a:t>are </a:t>
            </a:r>
            <a:r>
              <a:rPr lang="en-US" b="1" dirty="0">
                <a:solidFill>
                  <a:schemeClr val="bg1"/>
                </a:solidFill>
              </a:rPr>
              <a:t>crucial</a:t>
            </a:r>
            <a:r>
              <a:rPr lang="en-US" dirty="0">
                <a:solidFill>
                  <a:schemeClr val="bg1"/>
                </a:solidFill>
              </a:rPr>
              <a:t> to understand </a:t>
            </a:r>
            <a:r>
              <a:rPr lang="en-US" b="1" dirty="0">
                <a:solidFill>
                  <a:schemeClr val="bg1"/>
                </a:solidFill>
              </a:rPr>
              <a:t>complex systems </a:t>
            </a:r>
            <a:r>
              <a:rPr lang="en-US" dirty="0">
                <a:solidFill>
                  <a:schemeClr val="bg1"/>
                </a:solidFill>
              </a:rPr>
              <a:t>- proteins/RNA/DNA constituents are only half of the story!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F36C-5571-4C87-BB22-26B78E0422AE}"/>
              </a:ext>
            </a:extLst>
          </p:cNvPr>
          <p:cNvSpPr/>
          <p:nvPr/>
        </p:nvSpPr>
        <p:spPr>
          <a:xfrm>
            <a:off x="994299" y="1628800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What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measure</a:t>
            </a:r>
            <a:r>
              <a:rPr lang="fi-FI" b="1" dirty="0">
                <a:solidFill>
                  <a:srgbClr val="FFFF00"/>
                </a:solidFill>
              </a:rPr>
              <a:t> and </a:t>
            </a:r>
            <a:r>
              <a:rPr lang="fi-FI" b="1" dirty="0" err="1">
                <a:solidFill>
                  <a:srgbClr val="FFFF00"/>
                </a:solidFill>
              </a:rPr>
              <a:t>how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4D3A2-AEA8-4191-ADEC-3F8AEC741697}"/>
              </a:ext>
            </a:extLst>
          </p:cNvPr>
          <p:cNvSpPr/>
          <p:nvPr/>
        </p:nvSpPr>
        <p:spPr>
          <a:xfrm>
            <a:off x="971601" y="1951672"/>
            <a:ext cx="8172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Proteins-mRNAs*, measure </a:t>
            </a:r>
            <a:r>
              <a:rPr lang="en-US" b="1" dirty="0">
                <a:solidFill>
                  <a:schemeClr val="bg1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oligomerization/clustering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sN&amp;B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protein-mRNA </a:t>
            </a:r>
            <a:r>
              <a:rPr lang="en-US" b="1" dirty="0">
                <a:solidFill>
                  <a:schemeClr val="bg1"/>
                </a:solidFill>
              </a:rPr>
              <a:t>motion</a:t>
            </a:r>
            <a:r>
              <a:rPr lang="en-US" dirty="0">
                <a:solidFill>
                  <a:schemeClr val="bg1"/>
                </a:solidFill>
              </a:rPr>
              <a:t>, measure </a:t>
            </a:r>
            <a:r>
              <a:rPr lang="en-US" b="1" dirty="0">
                <a:solidFill>
                  <a:schemeClr val="bg1"/>
                </a:solidFill>
              </a:rPr>
              <a:t>diffusion coefficients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RICS,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protein synthesis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="1" dirty="0">
                <a:solidFill>
                  <a:srgbClr val="FFFF00"/>
                </a:solidFill>
              </a:rPr>
              <a:t>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protein-protein </a:t>
            </a:r>
            <a:r>
              <a:rPr lang="en-US" b="1" dirty="0">
                <a:solidFill>
                  <a:schemeClr val="bg1"/>
                </a:solidFill>
              </a:rPr>
              <a:t>interactions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crossN&amp;B</a:t>
            </a:r>
            <a:r>
              <a:rPr lang="en-US" b="1" dirty="0">
                <a:solidFill>
                  <a:srgbClr val="FFFF00"/>
                </a:solidFill>
              </a:rPr>
              <a:t>*, 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PTMs and conformational changes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See the invisible </a:t>
            </a:r>
            <a:r>
              <a:rPr lang="en-US" dirty="0">
                <a:solidFill>
                  <a:schemeClr val="bg1"/>
                </a:solidFill>
              </a:rPr>
              <a:t>(low expression, spectral overlaps):</a:t>
            </a:r>
            <a:r>
              <a:rPr lang="en-US" b="1" dirty="0">
                <a:solidFill>
                  <a:srgbClr val="FFFF00"/>
                </a:solidFill>
              </a:rPr>
              <a:t> 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Probe </a:t>
            </a:r>
            <a:r>
              <a:rPr lang="en-US" b="1" dirty="0">
                <a:solidFill>
                  <a:schemeClr val="bg1"/>
                </a:solidFill>
              </a:rPr>
              <a:t>chemical properties </a:t>
            </a:r>
            <a:r>
              <a:rPr lang="en-US" dirty="0">
                <a:solidFill>
                  <a:schemeClr val="bg1"/>
                </a:solidFill>
              </a:rPr>
              <a:t>of cellular </a:t>
            </a:r>
            <a:r>
              <a:rPr lang="en-US" b="1" dirty="0">
                <a:solidFill>
                  <a:schemeClr val="bg1"/>
                </a:solidFill>
              </a:rPr>
              <a:t>compartments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FLIM</a:t>
            </a:r>
            <a:r>
              <a:rPr lang="en-US" dirty="0" err="1">
                <a:solidFill>
                  <a:schemeClr val="bg1"/>
                </a:solidFill>
              </a:rPr>
              <a:t>+probes</a:t>
            </a:r>
            <a:r>
              <a:rPr lang="en-US" dirty="0">
                <a:solidFill>
                  <a:schemeClr val="bg1"/>
                </a:solidFill>
              </a:rPr>
              <a:t> development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A6368-8934-42FD-A29A-09DAC4FBC4EB}"/>
              </a:ext>
            </a:extLst>
          </p:cNvPr>
          <p:cNvSpPr/>
          <p:nvPr/>
        </p:nvSpPr>
        <p:spPr>
          <a:xfrm>
            <a:off x="971601" y="4460919"/>
            <a:ext cx="81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Fluorophores: photostable, fast-folding, bright, monomeric, spectrally adjusted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Microscope: fast laser scanning, time-correlated single photon counting, fast detection electronics, controlled confocal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Samples: immobile &amp; healthy live cells, </a:t>
            </a:r>
            <a:r>
              <a:rPr lang="en-US" dirty="0" err="1">
                <a:solidFill>
                  <a:schemeClr val="bg1"/>
                </a:solidFill>
              </a:rPr>
              <a:t>autofluo</a:t>
            </a:r>
            <a:r>
              <a:rPr lang="en-US" dirty="0">
                <a:solidFill>
                  <a:schemeClr val="bg1"/>
                </a:solidFill>
              </a:rPr>
              <a:t>. minimized and subtracted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B2C3-F947-4376-BB33-AB31B05B5941}"/>
              </a:ext>
            </a:extLst>
          </p:cNvPr>
          <p:cNvSpPr/>
          <p:nvPr/>
        </p:nvSpPr>
        <p:spPr>
          <a:xfrm>
            <a:off x="994300" y="611396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Why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7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3102059"/>
            <a:ext cx="8149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Supplementary</a:t>
            </a:r>
            <a:r>
              <a:rPr lang="fr-CA" sz="2400" b="1" dirty="0">
                <a:solidFill>
                  <a:schemeClr val="bg1"/>
                </a:solidFill>
              </a:rPr>
              <a:t> Slides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 slide #1: </a:t>
            </a:r>
            <a:r>
              <a:rPr lang="fr-CA" sz="2400" b="1" dirty="0" err="1">
                <a:solidFill>
                  <a:schemeClr val="bg1"/>
                </a:solidFill>
              </a:rPr>
              <a:t>counting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mRNA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coupled</a:t>
            </a:r>
            <a:r>
              <a:rPr lang="fr-CA" sz="2400" b="1" dirty="0">
                <a:solidFill>
                  <a:schemeClr val="bg1"/>
                </a:solidFill>
              </a:rPr>
              <a:t> to stem-</a:t>
            </a:r>
            <a:r>
              <a:rPr lang="fr-CA" sz="2400" b="1" dirty="0" err="1">
                <a:solidFill>
                  <a:schemeClr val="bg1"/>
                </a:solidFill>
              </a:rPr>
              <a:t>loop</a:t>
            </a:r>
            <a:r>
              <a:rPr lang="fr-CA" sz="2400" b="1" dirty="0">
                <a:solidFill>
                  <a:schemeClr val="bg1"/>
                </a:solidFill>
              </a:rPr>
              <a:t> RNA </a:t>
            </a:r>
            <a:r>
              <a:rPr lang="fr-CA" sz="2400" b="1" dirty="0" err="1">
                <a:solidFill>
                  <a:schemeClr val="bg1"/>
                </a:solidFill>
              </a:rPr>
              <a:t>tagging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systems</a:t>
            </a:r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Counting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also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mRNAs</a:t>
            </a:r>
            <a:r>
              <a:rPr lang="fr-CA" sz="2000" b="1" u="sng" dirty="0">
                <a:solidFill>
                  <a:schemeClr val="bg1"/>
                </a:solidFill>
              </a:rPr>
              <a:t>: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coupled</a:t>
            </a:r>
            <a:r>
              <a:rPr lang="fr-CA" sz="2000" b="1" u="sng" dirty="0">
                <a:solidFill>
                  <a:schemeClr val="bg1"/>
                </a:solidFill>
              </a:rPr>
              <a:t> to stem-</a:t>
            </a:r>
            <a:r>
              <a:rPr lang="fr-CA" sz="2000" b="1" u="sng" dirty="0" err="1">
                <a:solidFill>
                  <a:schemeClr val="bg1"/>
                </a:solidFill>
              </a:rPr>
              <a:t>loop</a:t>
            </a:r>
            <a:r>
              <a:rPr lang="fr-CA" sz="2000" b="1" u="sng" dirty="0">
                <a:solidFill>
                  <a:schemeClr val="bg1"/>
                </a:solidFill>
              </a:rPr>
              <a:t> RNA </a:t>
            </a:r>
            <a:r>
              <a:rPr lang="fr-CA" sz="2000" b="1" u="sng" dirty="0" err="1">
                <a:solidFill>
                  <a:schemeClr val="bg1"/>
                </a:solidFill>
              </a:rPr>
              <a:t>labeling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7849745" y="5522251"/>
            <a:ext cx="2068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Tollis et al., in prep.</a:t>
            </a:r>
          </a:p>
        </p:txBody>
      </p:sp>
      <p:pic>
        <p:nvPicPr>
          <p:cNvPr id="11" name="Video2-WT+pp7yeGFPplasmid">
            <a:hlinkClick r:id="" action="ppaction://media"/>
            <a:extLst>
              <a:ext uri="{FF2B5EF4-FFF2-40B4-BE49-F238E27FC236}">
                <a16:creationId xmlns:a16="http://schemas.microsoft.com/office/drawing/2014/main" id="{75031ACC-934B-4310-AD0B-1545D6061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5672" y="1166034"/>
            <a:ext cx="2520280" cy="2520280"/>
          </a:xfrm>
          <a:prstGeom prst="rect">
            <a:avLst/>
          </a:prstGeom>
        </p:spPr>
      </p:pic>
      <p:pic>
        <p:nvPicPr>
          <p:cNvPr id="12" name="Video4-WHI5_12xPP7tag_KanMX+pp7yeGFPplasmid">
            <a:hlinkClick r:id="" action="ppaction://media"/>
            <a:extLst>
              <a:ext uri="{FF2B5EF4-FFF2-40B4-BE49-F238E27FC236}">
                <a16:creationId xmlns:a16="http://schemas.microsoft.com/office/drawing/2014/main" id="{73CF4057-387F-4C3E-8861-AE2BDA524B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30298" y="1167064"/>
            <a:ext cx="2520280" cy="2520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88CB2-F67E-4FBE-8822-20D6C9E6FDDB}"/>
              </a:ext>
            </a:extLst>
          </p:cNvPr>
          <p:cNvSpPr/>
          <p:nvPr/>
        </p:nvSpPr>
        <p:spPr>
          <a:xfrm>
            <a:off x="3952056" y="823064"/>
            <a:ext cx="3932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WT+pPP7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8EC27-2C53-438B-9BA4-CB75E53E6618}"/>
              </a:ext>
            </a:extLst>
          </p:cNvPr>
          <p:cNvSpPr/>
          <p:nvPr/>
        </p:nvSpPr>
        <p:spPr>
          <a:xfrm>
            <a:off x="6785214" y="620688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E7065-74C1-4638-A75A-2C7267BE3B3E}"/>
              </a:ext>
            </a:extLst>
          </p:cNvPr>
          <p:cNvSpPr/>
          <p:nvPr/>
        </p:nvSpPr>
        <p:spPr>
          <a:xfrm>
            <a:off x="1470686" y="642814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+no </a:t>
            </a:r>
            <a:r>
              <a:rPr lang="fr-CA" sz="1400" b="1" i="1" dirty="0" err="1">
                <a:solidFill>
                  <a:schemeClr val="bg1"/>
                </a:solidFill>
              </a:rPr>
              <a:t>plasmid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7" name="Video3-WHI5_12xPP7tag_KanMX">
            <a:hlinkClick r:id="" action="ppaction://media"/>
            <a:extLst>
              <a:ext uri="{FF2B5EF4-FFF2-40B4-BE49-F238E27FC236}">
                <a16:creationId xmlns:a16="http://schemas.microsoft.com/office/drawing/2014/main" id="{76ABCC0E-FD4B-4AF4-9F73-83FA1D2C01C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1559" y="1166034"/>
            <a:ext cx="2520280" cy="2520280"/>
          </a:xfrm>
          <a:prstGeom prst="rect">
            <a:avLst/>
          </a:prstGeom>
        </p:spPr>
      </p:pic>
      <p:grpSp>
        <p:nvGrpSpPr>
          <p:cNvPr id="28" name="Groupe 37">
            <a:extLst>
              <a:ext uri="{FF2B5EF4-FFF2-40B4-BE49-F238E27FC236}">
                <a16:creationId xmlns:a16="http://schemas.microsoft.com/office/drawing/2014/main" id="{0D8A62D0-04E8-465B-8F2E-E9F76722113F}"/>
              </a:ext>
            </a:extLst>
          </p:cNvPr>
          <p:cNvGrpSpPr/>
          <p:nvPr/>
        </p:nvGrpSpPr>
        <p:grpSpPr>
          <a:xfrm>
            <a:off x="1259632" y="3789040"/>
            <a:ext cx="7416824" cy="2973103"/>
            <a:chOff x="1403648" y="3840273"/>
            <a:chExt cx="7416824" cy="2973103"/>
          </a:xfrm>
        </p:grpSpPr>
        <p:graphicFrame>
          <p:nvGraphicFramePr>
            <p:cNvPr id="29" name="Graphique 14">
              <a:extLst>
                <a:ext uri="{FF2B5EF4-FFF2-40B4-BE49-F238E27FC236}">
                  <a16:creationId xmlns:a16="http://schemas.microsoft.com/office/drawing/2014/main" id="{8A3807AB-967B-41E8-AB07-0062A95D8B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8617592"/>
                </p:ext>
              </p:extLst>
            </p:nvPr>
          </p:nvGraphicFramePr>
          <p:xfrm>
            <a:off x="1703284" y="384130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0" name="Ellipse 31">
              <a:extLst>
                <a:ext uri="{FF2B5EF4-FFF2-40B4-BE49-F238E27FC236}">
                  <a16:creationId xmlns:a16="http://schemas.microsoft.com/office/drawing/2014/main" id="{B08E53FB-63B2-4E75-814F-EB183CBD032B}"/>
                </a:ext>
              </a:extLst>
            </p:cNvPr>
            <p:cNvSpPr/>
            <p:nvPr/>
          </p:nvSpPr>
          <p:spPr>
            <a:xfrm>
              <a:off x="2222024" y="4522264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Ellipse 32">
              <a:extLst>
                <a:ext uri="{FF2B5EF4-FFF2-40B4-BE49-F238E27FC236}">
                  <a16:creationId xmlns:a16="http://schemas.microsoft.com/office/drawing/2014/main" id="{15ED20EC-7538-483D-BA5C-E83EE88FC383}"/>
                </a:ext>
              </a:extLst>
            </p:cNvPr>
            <p:cNvSpPr/>
            <p:nvPr/>
          </p:nvSpPr>
          <p:spPr>
            <a:xfrm>
              <a:off x="2222024" y="475143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ZoneTexte 19">
              <a:extLst>
                <a:ext uri="{FF2B5EF4-FFF2-40B4-BE49-F238E27FC236}">
                  <a16:creationId xmlns:a16="http://schemas.microsoft.com/office/drawing/2014/main" id="{F88F3546-135C-4CFB-B8DC-E92BBAB6F727}"/>
                </a:ext>
              </a:extLst>
            </p:cNvPr>
            <p:cNvSpPr txBox="1"/>
            <p:nvPr/>
          </p:nvSpPr>
          <p:spPr>
            <a:xfrm rot="16200000">
              <a:off x="70986" y="5172936"/>
              <a:ext cx="29731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stoichiometry (</a:t>
              </a:r>
              <a:r>
                <a:rPr lang="en-CA" sz="1400" dirty="0" err="1"/>
                <a:t>a.u</a:t>
              </a:r>
              <a:r>
                <a:rPr lang="en-CA" sz="1400" dirty="0"/>
                <a:t>.)</a:t>
              </a:r>
            </a:p>
          </p:txBody>
        </p:sp>
        <p:sp>
          <p:nvSpPr>
            <p:cNvPr id="33" name="ZoneTexte 20">
              <a:extLst>
                <a:ext uri="{FF2B5EF4-FFF2-40B4-BE49-F238E27FC236}">
                  <a16:creationId xmlns:a16="http://schemas.microsoft.com/office/drawing/2014/main" id="{98D600C4-E899-4C7D-9F5C-EF0AEB587439}"/>
                </a:ext>
              </a:extLst>
            </p:cNvPr>
            <p:cNvSpPr txBox="1"/>
            <p:nvPr/>
          </p:nvSpPr>
          <p:spPr>
            <a:xfrm>
              <a:off x="1703284" y="6505597"/>
              <a:ext cx="4572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fluorescence intensity (log scale)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ABE4C-F001-41B0-A865-0E60543A7C7E}"/>
                </a:ext>
              </a:extLst>
            </p:cNvPr>
            <p:cNvSpPr/>
            <p:nvPr/>
          </p:nvSpPr>
          <p:spPr>
            <a:xfrm>
              <a:off x="6275284" y="3840273"/>
              <a:ext cx="2545188" cy="297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eur droit 25">
              <a:extLst>
                <a:ext uri="{FF2B5EF4-FFF2-40B4-BE49-F238E27FC236}">
                  <a16:creationId xmlns:a16="http://schemas.microsoft.com/office/drawing/2014/main" id="{A458F720-E09D-4C1E-8F14-63ACB60174B3}"/>
                </a:ext>
              </a:extLst>
            </p:cNvPr>
            <p:cNvCxnSpPr/>
            <p:nvPr/>
          </p:nvCxnSpPr>
          <p:spPr>
            <a:xfrm>
              <a:off x="6275284" y="5661248"/>
              <a:ext cx="0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26">
              <a:extLst>
                <a:ext uri="{FF2B5EF4-FFF2-40B4-BE49-F238E27FC236}">
                  <a16:creationId xmlns:a16="http://schemas.microsoft.com/office/drawing/2014/main" id="{97D7F212-D228-46CE-B565-9990F143C458}"/>
                </a:ext>
              </a:extLst>
            </p:cNvPr>
            <p:cNvCxnSpPr/>
            <p:nvPr/>
          </p:nvCxnSpPr>
          <p:spPr>
            <a:xfrm>
              <a:off x="6275284" y="4293096"/>
              <a:ext cx="0" cy="1224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28">
              <a:extLst>
                <a:ext uri="{FF2B5EF4-FFF2-40B4-BE49-F238E27FC236}">
                  <a16:creationId xmlns:a16="http://schemas.microsoft.com/office/drawing/2014/main" id="{B6913BBE-4C70-4F7C-9F76-7974E9AD8BE4}"/>
                </a:ext>
              </a:extLst>
            </p:cNvPr>
            <p:cNvSpPr txBox="1"/>
            <p:nvPr/>
          </p:nvSpPr>
          <p:spPr>
            <a:xfrm>
              <a:off x="6310106" y="5723383"/>
              <a:ext cx="2095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Basal YFP stoichiometry</a:t>
              </a:r>
            </a:p>
          </p:txBody>
        </p:sp>
        <p:sp>
          <p:nvSpPr>
            <p:cNvPr id="38" name="ZoneTexte 29">
              <a:extLst>
                <a:ext uri="{FF2B5EF4-FFF2-40B4-BE49-F238E27FC236}">
                  <a16:creationId xmlns:a16="http://schemas.microsoft.com/office/drawing/2014/main" id="{18F4ECFF-0769-4357-A065-48A4C0691E22}"/>
                </a:ext>
              </a:extLst>
            </p:cNvPr>
            <p:cNvSpPr txBox="1"/>
            <p:nvPr/>
          </p:nvSpPr>
          <p:spPr>
            <a:xfrm>
              <a:off x="6310106" y="4419109"/>
              <a:ext cx="20950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Increased YFP stoichiometry due to agglutination at Whi5mRNA</a:t>
              </a:r>
            </a:p>
          </p:txBody>
        </p:sp>
        <p:sp>
          <p:nvSpPr>
            <p:cNvPr id="39" name="Ellipse 33">
              <a:extLst>
                <a:ext uri="{FF2B5EF4-FFF2-40B4-BE49-F238E27FC236}">
                  <a16:creationId xmlns:a16="http://schemas.microsoft.com/office/drawing/2014/main" id="{73030235-5069-4D15-BF11-F24B6EDC7015}"/>
                </a:ext>
              </a:extLst>
            </p:cNvPr>
            <p:cNvSpPr/>
            <p:nvPr/>
          </p:nvSpPr>
          <p:spPr>
            <a:xfrm>
              <a:off x="2222024" y="429309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E0AB3C-D515-40FE-9C3E-C489768D1ACF}"/>
                </a:ext>
              </a:extLst>
            </p:cNvPr>
            <p:cNvSpPr/>
            <p:nvPr/>
          </p:nvSpPr>
          <p:spPr>
            <a:xfrm>
              <a:off x="2248006" y="4221088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, no YFP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62C70C-3733-4E21-BEDC-EA626B9929D3}"/>
                </a:ext>
              </a:extLst>
            </p:cNvPr>
            <p:cNvSpPr/>
            <p:nvPr/>
          </p:nvSpPr>
          <p:spPr>
            <a:xfrm>
              <a:off x="2248006" y="4437112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WT + YFP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CC3369-9067-405F-9452-32B227905C1E}"/>
                </a:ext>
              </a:extLst>
            </p:cNvPr>
            <p:cNvSpPr/>
            <p:nvPr/>
          </p:nvSpPr>
          <p:spPr>
            <a:xfrm>
              <a:off x="2248006" y="4653136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 + YFP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0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#2: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complexes formation - </a:t>
            </a:r>
            <a:r>
              <a:rPr lang="fr-CA" sz="2400" b="1" dirty="0" err="1">
                <a:solidFill>
                  <a:schemeClr val="bg1"/>
                </a:solidFill>
              </a:rPr>
              <a:t>towards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K</a:t>
            </a:r>
            <a:r>
              <a:rPr lang="fr-CA" sz="2400" b="1" baseline="-25000" dirty="0" err="1">
                <a:solidFill>
                  <a:schemeClr val="bg1"/>
                </a:solidFill>
              </a:rPr>
              <a:t>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i="1" dirty="0">
                <a:solidFill>
                  <a:schemeClr val="bg1"/>
                </a:solidFill>
              </a:rPr>
              <a:t>in </a:t>
            </a:r>
            <a:r>
              <a:rPr lang="fr-CA" sz="2400" b="1" i="1" dirty="0" err="1">
                <a:solidFill>
                  <a:schemeClr val="bg1"/>
                </a:solidFill>
              </a:rPr>
              <a:t>cellulo</a:t>
            </a:r>
            <a:r>
              <a:rPr lang="fr-CA" sz="2400" b="1" dirty="0">
                <a:solidFill>
                  <a:schemeClr val="bg1"/>
                </a:solidFill>
              </a:rPr>
              <a:t>: Cross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cN&amp;B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55057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59712"/>
            <a:ext cx="1000454" cy="9130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77E5-DD46-4BF1-8B1F-FF4990B2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059050"/>
            <a:ext cx="79565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Proteins 1&amp;2 simply colocalize: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≈ 0;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1&amp;2 avoid each other: </a:t>
            </a:r>
            <a:r>
              <a:rPr lang="el-GR" altLang="fr-FR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&lt; 0 </a:t>
            </a:r>
          </a:p>
          <a:p>
            <a:pPr marL="285750" indent="-285750">
              <a:buFont typeface="Arial" charset="0"/>
              <a:buChar char="•"/>
            </a:pPr>
            <a:endParaRPr lang="en-GB" altLang="fr-F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+mj-lt"/>
              </a:rPr>
              <a:t>Proteins 1&amp;2 co-diffuse (interact):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&gt; 0</a:t>
            </a:r>
          </a:p>
          <a:p>
            <a:pPr marL="285750" indent="-285750">
              <a:buFont typeface="Arial" charset="0"/>
              <a:buChar char="•"/>
            </a:pPr>
            <a:endParaRPr lang="en-GB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</a:rPr>
              <a:t>Fraction of bound proteins: quantified by Bcc; 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need calibration to extract</a:t>
            </a:r>
          </a:p>
          <a:p>
            <a:r>
              <a:rPr lang="en-GB" b="1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GB" b="1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b="1" baseline="-25000" dirty="0" err="1">
                <a:solidFill>
                  <a:schemeClr val="bg1"/>
                </a:solidFill>
                <a:latin typeface="+mj-lt"/>
              </a:rPr>
              <a:t>d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from Bcc,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  </a:t>
            </a:r>
            <a:endParaRPr lang="fr-CA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TextBox 164">
            <a:extLst>
              <a:ext uri="{FF2B5EF4-FFF2-40B4-BE49-F238E27FC236}">
                <a16:creationId xmlns:a16="http://schemas.microsoft.com/office/drawing/2014/main" id="{73E4D07D-5FF9-419E-9C08-06F5C9A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433" y="1484784"/>
            <a:ext cx="3297535" cy="335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Statistics in each channel independently: 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mean intensity: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 </a:t>
            </a:r>
            <a:endParaRPr lang="en-GB" altLang="fr-FR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count variance: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-(F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- channel brightness: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=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 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/F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-1</a:t>
            </a:r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green fluorophore number: 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  <a:r>
              <a:rPr kumimoji="0" lang="el-G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fi-FI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(same data for red channel C)</a:t>
            </a:r>
          </a:p>
          <a:p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</a:rPr>
              <a:t>Statistics crossing the channels: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Cross variance: </a:t>
            </a:r>
            <a:br>
              <a:rPr lang="en-GB" altLang="fr-FR" sz="1200" b="1" dirty="0">
                <a:solidFill>
                  <a:schemeClr val="bg1"/>
                </a:solidFill>
                <a:latin typeface="+mj-lt"/>
              </a:rPr>
            </a:br>
            <a:r>
              <a:rPr lang="en-GB" altLang="fr-FR" sz="600" b="1" dirty="0">
                <a:solidFill>
                  <a:schemeClr val="bg1"/>
                </a:solidFill>
                <a:latin typeface="+mj-lt"/>
              </a:rPr>
              <a:t> </a:t>
            </a:r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)*(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-C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 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</a:p>
          <a:p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- Cross brightness:</a:t>
            </a:r>
          </a:p>
          <a:p>
            <a:r>
              <a:rPr lang="en-GB" altLang="fr-FR" sz="1200" b="1" baseline="-250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GB" altLang="fr-FR" b="1" baseline="-25000" dirty="0">
                <a:solidFill>
                  <a:schemeClr val="bg1"/>
                </a:solidFill>
                <a:latin typeface="+mj-lt"/>
              </a:rPr>
            </a:b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B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=</a:t>
            </a:r>
            <a:r>
              <a:rPr lang="el-GR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σ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/F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*</a:t>
            </a:r>
            <a:r>
              <a:rPr lang="en-GB" altLang="fr-FR" sz="1800" b="1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800" b="1" baseline="30000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GB" altLang="fr-FR" sz="1200" b="1" i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pic>
        <p:nvPicPr>
          <p:cNvPr id="31" name="Shape">
            <a:hlinkClick r:id="" action="ppaction://media"/>
            <a:extLst>
              <a:ext uri="{FF2B5EF4-FFF2-40B4-BE49-F238E27FC236}">
                <a16:creationId xmlns:a16="http://schemas.microsoft.com/office/drawing/2014/main" id="{ED0D8F11-2466-4349-A655-067E1B0B83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 l="13472" t="18019" r="27345" b="22215"/>
          <a:stretch>
            <a:fillRect/>
          </a:stretch>
        </p:blipFill>
        <p:spPr bwMode="auto">
          <a:xfrm>
            <a:off x="3833813" y="3160713"/>
            <a:ext cx="1458912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Shape">
            <a:hlinkClick r:id="" action="ppaction://media"/>
            <a:extLst>
              <a:ext uri="{FF2B5EF4-FFF2-40B4-BE49-F238E27FC236}">
                <a16:creationId xmlns:a16="http://schemas.microsoft.com/office/drawing/2014/main" id="{31E01818-1E88-446F-9744-314DFBCF0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 l="16052" t="18056" r="24644" b="22539"/>
          <a:stretch>
            <a:fillRect/>
          </a:stretch>
        </p:blipFill>
        <p:spPr bwMode="auto">
          <a:xfrm>
            <a:off x="3833813" y="1681163"/>
            <a:ext cx="145891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Connecteur droit avec flèche 253">
            <a:extLst>
              <a:ext uri="{FF2B5EF4-FFF2-40B4-BE49-F238E27FC236}">
                <a16:creationId xmlns:a16="http://schemas.microsoft.com/office/drawing/2014/main" id="{8D705717-71C0-45BF-8705-E0ADCA7418A0}"/>
              </a:ext>
            </a:extLst>
          </p:cNvPr>
          <p:cNvCxnSpPr/>
          <p:nvPr/>
        </p:nvCxnSpPr>
        <p:spPr>
          <a:xfrm>
            <a:off x="5436096" y="3151805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254">
            <a:extLst>
              <a:ext uri="{FF2B5EF4-FFF2-40B4-BE49-F238E27FC236}">
                <a16:creationId xmlns:a16="http://schemas.microsoft.com/office/drawing/2014/main" id="{3F63F652-F30E-472B-8A37-277D8B9CCBE0}"/>
              </a:ext>
            </a:extLst>
          </p:cNvPr>
          <p:cNvCxnSpPr/>
          <p:nvPr/>
        </p:nvCxnSpPr>
        <p:spPr>
          <a:xfrm>
            <a:off x="3348038" y="33575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55">
            <a:extLst>
              <a:ext uri="{FF2B5EF4-FFF2-40B4-BE49-F238E27FC236}">
                <a16:creationId xmlns:a16="http://schemas.microsoft.com/office/drawing/2014/main" id="{EA011625-35A8-40BF-843E-35C42D97E5BD}"/>
              </a:ext>
            </a:extLst>
          </p:cNvPr>
          <p:cNvCxnSpPr/>
          <p:nvPr/>
        </p:nvCxnSpPr>
        <p:spPr>
          <a:xfrm>
            <a:off x="3348038" y="2540000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251">
            <a:extLst>
              <a:ext uri="{FF2B5EF4-FFF2-40B4-BE49-F238E27FC236}">
                <a16:creationId xmlns:a16="http://schemas.microsoft.com/office/drawing/2014/main" id="{3F1BBB59-7265-46AA-A6CE-8180E2A26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314096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 err="1">
                <a:solidFill>
                  <a:schemeClr val="bg1"/>
                </a:solidFill>
                <a:latin typeface="Calibri" pitchFamily="34" charset="0"/>
              </a:rPr>
              <a:t>mCherry</a:t>
            </a:r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  counts at pixel j and scan #k: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" name="ZoneTexte 256">
            <a:extLst>
              <a:ext uri="{FF2B5EF4-FFF2-40B4-BE49-F238E27FC236}">
                <a16:creationId xmlns:a16="http://schemas.microsoft.com/office/drawing/2014/main" id="{06434963-20C0-4104-A19A-57177254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166073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GFP photon counts at pixel j and scan # 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2" name="Ellipse 6">
            <a:extLst>
              <a:ext uri="{FF2B5EF4-FFF2-40B4-BE49-F238E27FC236}">
                <a16:creationId xmlns:a16="http://schemas.microsoft.com/office/drawing/2014/main" id="{3CBE88B5-32CA-4C6F-9502-A30367B42748}"/>
              </a:ext>
            </a:extLst>
          </p:cNvPr>
          <p:cNvSpPr/>
          <p:nvPr/>
        </p:nvSpPr>
        <p:spPr>
          <a:xfrm rot="1514121">
            <a:off x="1202490" y="1990016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43" name="Ellipse 7">
            <a:extLst>
              <a:ext uri="{FF2B5EF4-FFF2-40B4-BE49-F238E27FC236}">
                <a16:creationId xmlns:a16="http://schemas.microsoft.com/office/drawing/2014/main" id="{C134E74D-1D3A-4DE5-9041-EC3AB918D543}"/>
              </a:ext>
            </a:extLst>
          </p:cNvPr>
          <p:cNvSpPr/>
          <p:nvPr/>
        </p:nvSpPr>
        <p:spPr>
          <a:xfrm>
            <a:off x="1424157" y="2583848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xplosion 1 8">
            <a:extLst>
              <a:ext uri="{FF2B5EF4-FFF2-40B4-BE49-F238E27FC236}">
                <a16:creationId xmlns:a16="http://schemas.microsoft.com/office/drawing/2014/main" id="{F6A20601-5653-4107-9F70-66120727ABD5}"/>
              </a:ext>
            </a:extLst>
          </p:cNvPr>
          <p:cNvSpPr/>
          <p:nvPr/>
        </p:nvSpPr>
        <p:spPr>
          <a:xfrm>
            <a:off x="1956528" y="2358527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45" name="Ellipse 9">
            <a:extLst>
              <a:ext uri="{FF2B5EF4-FFF2-40B4-BE49-F238E27FC236}">
                <a16:creationId xmlns:a16="http://schemas.microsoft.com/office/drawing/2014/main" id="{40A09263-648D-4C4D-A63F-CB7E55D7B227}"/>
              </a:ext>
            </a:extLst>
          </p:cNvPr>
          <p:cNvSpPr/>
          <p:nvPr/>
        </p:nvSpPr>
        <p:spPr>
          <a:xfrm>
            <a:off x="1732492" y="2806700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6" name="Explosion 1 10">
            <a:extLst>
              <a:ext uri="{FF2B5EF4-FFF2-40B4-BE49-F238E27FC236}">
                <a16:creationId xmlns:a16="http://schemas.microsoft.com/office/drawing/2014/main" id="{37C3D10E-62F7-4EF2-A202-50EEE005A386}"/>
              </a:ext>
            </a:extLst>
          </p:cNvPr>
          <p:cNvSpPr/>
          <p:nvPr/>
        </p:nvSpPr>
        <p:spPr>
          <a:xfrm>
            <a:off x="1181064" y="2924621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47" name="Éclair 11">
            <a:extLst>
              <a:ext uri="{FF2B5EF4-FFF2-40B4-BE49-F238E27FC236}">
                <a16:creationId xmlns:a16="http://schemas.microsoft.com/office/drawing/2014/main" id="{666D86E6-736D-472F-81D9-BA1BA31D3700}"/>
              </a:ext>
            </a:extLst>
          </p:cNvPr>
          <p:cNvSpPr/>
          <p:nvPr/>
        </p:nvSpPr>
        <p:spPr>
          <a:xfrm>
            <a:off x="1071081" y="2018145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530E4665-890C-40B7-B932-2A863392C920}"/>
              </a:ext>
            </a:extLst>
          </p:cNvPr>
          <p:cNvGrpSpPr>
            <a:grpSpLocks/>
          </p:cNvGrpSpPr>
          <p:nvPr/>
        </p:nvGrpSpPr>
        <p:grpSpPr bwMode="auto">
          <a:xfrm>
            <a:off x="2548276" y="3010801"/>
            <a:ext cx="517525" cy="484188"/>
            <a:chOff x="5842529" y="14474595"/>
            <a:chExt cx="1117606" cy="1046878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E1BA4A25-8E81-4956-A43F-F8ADE736249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CA1E896-ACCC-423D-BC78-ED90B36C42CC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437BFBAE-0F14-4D25-9586-329D2FDC6AC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52" name="Groupe 244">
            <a:extLst>
              <a:ext uri="{FF2B5EF4-FFF2-40B4-BE49-F238E27FC236}">
                <a16:creationId xmlns:a16="http://schemas.microsoft.com/office/drawing/2014/main" id="{B1F8179E-A422-48C1-9074-2BC5261BF331}"/>
              </a:ext>
            </a:extLst>
          </p:cNvPr>
          <p:cNvGrpSpPr>
            <a:grpSpLocks/>
          </p:cNvGrpSpPr>
          <p:nvPr/>
        </p:nvGrpSpPr>
        <p:grpSpPr bwMode="auto">
          <a:xfrm>
            <a:off x="2547103" y="2417053"/>
            <a:ext cx="517525" cy="484188"/>
            <a:chOff x="5842529" y="14474595"/>
            <a:chExt cx="1117606" cy="1046878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4C5891B-840B-4C2E-B6AE-2FDC32C0C394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F058E69-F246-423E-A14B-38B6815FB198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36D0D8DD-70E0-4282-BB30-1787299EC64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6" name="TextBox 164">
            <a:extLst>
              <a:ext uri="{FF2B5EF4-FFF2-40B4-BE49-F238E27FC236}">
                <a16:creationId xmlns:a16="http://schemas.microsoft.com/office/drawing/2014/main" id="{3623D0F2-E501-4C8E-BF35-74A96C0D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8" y="1733817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C5987A-6EDA-4688-8937-43CAB30E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49275"/>
            <a:ext cx="79565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sN&amp;B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in 2 colour mode: just as single colour fluctuations are set by protein oligomeric state,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cross-colour fluctuations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are set by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heterologous protein binding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(and co-diffusion)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4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#3: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synthesis</a:t>
            </a:r>
            <a:r>
              <a:rPr lang="fr-CA" sz="2400" b="1" dirty="0">
                <a:solidFill>
                  <a:schemeClr val="bg1"/>
                </a:solidFill>
              </a:rPr>
              <a:t> and/or diffusion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FRAP-FLIM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3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36040"/>
            <a:ext cx="7915903" cy="4449144"/>
          </a:xfrm>
          <a:prstGeom prst="rect">
            <a:avLst/>
          </a:prstGeom>
        </p:spPr>
      </p:pic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09492"/>
              </p:ext>
            </p:extLst>
          </p:nvPr>
        </p:nvGraphicFramePr>
        <p:xfrm>
          <a:off x="1619672" y="5224392"/>
          <a:ext cx="6635379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4860">
                  <a:extLst>
                    <a:ext uri="{9D8B030D-6E8A-4147-A177-3AD203B41FA5}">
                      <a16:colId xmlns:a16="http://schemas.microsoft.com/office/drawing/2014/main" val="340978595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364286002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3558857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Field of View (FOV)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before photo-bleaching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after 60 min recovery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397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749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45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01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566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7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pGAL1-mNG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7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Auto-fluorescence (free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</a:t>
                      </a:r>
                      <a:r>
                        <a:rPr lang="en-US" sz="1100" dirty="0" err="1">
                          <a:effectLst/>
                        </a:rPr>
                        <a:t>fluo</a:t>
                      </a:r>
                      <a:r>
                        <a:rPr lang="en-US" sz="1100" dirty="0">
                          <a:effectLst/>
                        </a:rPr>
                        <a:t>. (bound</a:t>
                      </a:r>
                      <a:r>
                        <a:rPr lang="en-US" sz="1100" baseline="0" dirty="0">
                          <a:effectLst/>
                        </a:rPr>
                        <a:t>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6-7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47225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 application: monitor protein synthesis or motion with FRAP-FLIM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50CBE-95A9-4E2F-B277-6F08FB6BB5FD}"/>
              </a:ext>
            </a:extLst>
          </p:cNvPr>
          <p:cNvSpPr/>
          <p:nvPr/>
        </p:nvSpPr>
        <p:spPr>
          <a:xfrm>
            <a:off x="7956376" y="4725144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C80858-2693-45E3-8513-F342FB1F18E8}"/>
              </a:ext>
            </a:extLst>
          </p:cNvPr>
          <p:cNvSpPr/>
          <p:nvPr/>
        </p:nvSpPr>
        <p:spPr>
          <a:xfrm>
            <a:off x="2286000" y="1484784"/>
            <a:ext cx="989856" cy="171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88FE7-4D20-404C-9EC0-64B06CB70D4C}"/>
              </a:ext>
            </a:extLst>
          </p:cNvPr>
          <p:cNvSpPr/>
          <p:nvPr/>
        </p:nvSpPr>
        <p:spPr>
          <a:xfrm rot="16200000">
            <a:off x="7524516" y="5497880"/>
            <a:ext cx="2068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Litsios</a:t>
            </a:r>
            <a:r>
              <a:rPr lang="en-CA" sz="1400" i="1" dirty="0">
                <a:solidFill>
                  <a:srgbClr val="FFFF00"/>
                </a:solidFill>
              </a:rPr>
              <a:t> et al., submitted to </a:t>
            </a:r>
            <a:r>
              <a:rPr lang="en-CA" sz="1400" i="1" dirty="0" err="1">
                <a:solidFill>
                  <a:srgbClr val="FFFF00"/>
                </a:solidFill>
              </a:rPr>
              <a:t>MBoC</a:t>
            </a:r>
            <a:endParaRPr lang="en-CA" sz="1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« Standard » fluorescence </a:t>
            </a:r>
            <a:r>
              <a:rPr lang="fr-CA" sz="2000" b="1" u="sng" dirty="0" err="1">
                <a:solidFill>
                  <a:schemeClr val="bg1"/>
                </a:solidFill>
              </a:rPr>
              <a:t>microscopy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A7185234-589B-43FE-BD25-2AE041936884}"/>
              </a:ext>
            </a:extLst>
          </p:cNvPr>
          <p:cNvSpPr/>
          <p:nvPr/>
        </p:nvSpPr>
        <p:spPr>
          <a:xfrm rot="1514121">
            <a:off x="1270000" y="1701984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6" name="Ellipse 7">
            <a:extLst>
              <a:ext uri="{FF2B5EF4-FFF2-40B4-BE49-F238E27FC236}">
                <a16:creationId xmlns:a16="http://schemas.microsoft.com/office/drawing/2014/main" id="{AB720A32-FB23-44BB-9D1E-C645B686B3E2}"/>
              </a:ext>
            </a:extLst>
          </p:cNvPr>
          <p:cNvSpPr/>
          <p:nvPr/>
        </p:nvSpPr>
        <p:spPr>
          <a:xfrm>
            <a:off x="1491667" y="2295816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7" name="Explosion 1 8">
            <a:extLst>
              <a:ext uri="{FF2B5EF4-FFF2-40B4-BE49-F238E27FC236}">
                <a16:creationId xmlns:a16="http://schemas.microsoft.com/office/drawing/2014/main" id="{EC2292BE-44A5-4E13-B5AD-9160B642FB82}"/>
              </a:ext>
            </a:extLst>
          </p:cNvPr>
          <p:cNvSpPr/>
          <p:nvPr/>
        </p:nvSpPr>
        <p:spPr>
          <a:xfrm>
            <a:off x="2024038" y="2070495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8" name="Ellipse 9">
            <a:extLst>
              <a:ext uri="{FF2B5EF4-FFF2-40B4-BE49-F238E27FC236}">
                <a16:creationId xmlns:a16="http://schemas.microsoft.com/office/drawing/2014/main" id="{9568C365-5E5F-40BA-8AD5-17285F23E556}"/>
              </a:ext>
            </a:extLst>
          </p:cNvPr>
          <p:cNvSpPr/>
          <p:nvPr/>
        </p:nvSpPr>
        <p:spPr>
          <a:xfrm>
            <a:off x="1646045" y="2606995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9" name="Explosion 1 10">
            <a:extLst>
              <a:ext uri="{FF2B5EF4-FFF2-40B4-BE49-F238E27FC236}">
                <a16:creationId xmlns:a16="http://schemas.microsoft.com/office/drawing/2014/main" id="{72302D8E-F00A-46D5-8A7F-81F6AF791CA6}"/>
              </a:ext>
            </a:extLst>
          </p:cNvPr>
          <p:cNvSpPr/>
          <p:nvPr/>
        </p:nvSpPr>
        <p:spPr>
          <a:xfrm>
            <a:off x="1094617" y="2724916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10" name="Éclair 11">
            <a:extLst>
              <a:ext uri="{FF2B5EF4-FFF2-40B4-BE49-F238E27FC236}">
                <a16:creationId xmlns:a16="http://schemas.microsoft.com/office/drawing/2014/main" id="{125AEC44-2F25-4235-80A5-DC9A4AA277A8}"/>
              </a:ext>
            </a:extLst>
          </p:cNvPr>
          <p:cNvSpPr/>
          <p:nvPr/>
        </p:nvSpPr>
        <p:spPr>
          <a:xfrm>
            <a:off x="1138591" y="173011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12" name="Groupe 210">
            <a:extLst>
              <a:ext uri="{FF2B5EF4-FFF2-40B4-BE49-F238E27FC236}">
                <a16:creationId xmlns:a16="http://schemas.microsoft.com/office/drawing/2014/main" id="{FA37C7C8-BAA0-4249-975F-BFE1A8AE551C}"/>
              </a:ext>
            </a:extLst>
          </p:cNvPr>
          <p:cNvGrpSpPr>
            <a:grpSpLocks/>
          </p:cNvGrpSpPr>
          <p:nvPr/>
        </p:nvGrpSpPr>
        <p:grpSpPr bwMode="auto">
          <a:xfrm>
            <a:off x="2615786" y="2722769"/>
            <a:ext cx="517525" cy="484188"/>
            <a:chOff x="5842529" y="14474595"/>
            <a:chExt cx="1117606" cy="1046878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1FE307A-D27B-4A3F-9C8F-AC5236741B6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BC8FE29-F1B7-41B9-A4F9-B3FFE8DB569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9DBC775-1AAD-4108-A5CE-79FE01FB3887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17" name="Groupe 244">
            <a:extLst>
              <a:ext uri="{FF2B5EF4-FFF2-40B4-BE49-F238E27FC236}">
                <a16:creationId xmlns:a16="http://schemas.microsoft.com/office/drawing/2014/main" id="{79296910-978A-4385-8661-CD8E7B05BA58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2129021"/>
            <a:ext cx="517525" cy="484188"/>
            <a:chOff x="5842529" y="14474595"/>
            <a:chExt cx="1117606" cy="1046878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AB82AA2-BE3B-4E81-AD17-BF14805ACA0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07FA9A7-73D7-4190-9878-6489E1B5846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EC95DE14-6260-46B2-9720-3C281C7B95A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21" name="TextBox 164">
            <a:extLst>
              <a:ext uri="{FF2B5EF4-FFF2-40B4-BE49-F238E27FC236}">
                <a16:creationId xmlns:a16="http://schemas.microsoft.com/office/drawing/2014/main" id="{0920838C-6F4F-42B7-B8D4-3957D812A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08" y="1445785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899428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excite particular molecules (fluorophores) with laser, measure light emitted. 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4" name="TextBox 164">
            <a:extLst>
              <a:ext uri="{FF2B5EF4-FFF2-40B4-BE49-F238E27FC236}">
                <a16:creationId xmlns:a16="http://schemas.microsoft.com/office/drawing/2014/main" id="{402CE813-7D2B-456E-87E5-20779ED2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783" y="2371115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Emitted light</a:t>
            </a:r>
          </a:p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(fluorescence)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5" name="Flèche droite 34">
            <a:extLst>
              <a:ext uri="{FF2B5EF4-FFF2-40B4-BE49-F238E27FC236}">
                <a16:creationId xmlns:a16="http://schemas.microsoft.com/office/drawing/2014/main" id="{9D22F061-2967-4E19-AF92-924669EA6786}"/>
              </a:ext>
            </a:extLst>
          </p:cNvPr>
          <p:cNvSpPr/>
          <p:nvPr/>
        </p:nvSpPr>
        <p:spPr>
          <a:xfrm>
            <a:off x="4315281" y="182650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B6335-7709-4F59-8F6D-A5BEA1A0BAE8}"/>
              </a:ext>
            </a:extLst>
          </p:cNvPr>
          <p:cNvSpPr/>
          <p:nvPr/>
        </p:nvSpPr>
        <p:spPr>
          <a:xfrm>
            <a:off x="4932040" y="1702549"/>
            <a:ext cx="421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Protein localization, relative quantification, co-localization, response to stress … </a:t>
            </a:r>
            <a:r>
              <a:rPr lang="en-CA" dirty="0" err="1">
                <a:solidFill>
                  <a:schemeClr val="bg1"/>
                </a:solidFill>
              </a:rPr>
              <a:t>etc</a:t>
            </a:r>
            <a:r>
              <a:rPr lang="en-CA" dirty="0">
                <a:solidFill>
                  <a:schemeClr val="bg1"/>
                </a:solidFill>
              </a:rPr>
              <a:t> in real time and live cells/tissues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31FF29-551C-42BC-84A9-CCB928049078}"/>
              </a:ext>
            </a:extLst>
          </p:cNvPr>
          <p:cNvSpPr/>
          <p:nvPr/>
        </p:nvSpPr>
        <p:spPr>
          <a:xfrm>
            <a:off x="994300" y="4023164"/>
            <a:ext cx="8149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cellular autofluorescence, off-z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Diffraction limit d=λ/(2*NA); PSF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Relative, but not absolute protein counts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8" name="Ellipse 6">
            <a:extLst>
              <a:ext uri="{FF2B5EF4-FFF2-40B4-BE49-F238E27FC236}">
                <a16:creationId xmlns:a16="http://schemas.microsoft.com/office/drawing/2014/main" id="{8D2D7B09-449C-4783-9706-77678840C6A4}"/>
              </a:ext>
            </a:extLst>
          </p:cNvPr>
          <p:cNvSpPr/>
          <p:nvPr/>
        </p:nvSpPr>
        <p:spPr>
          <a:xfrm rot="1514121">
            <a:off x="5222367" y="3315533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29" name="Ellipse 7">
            <a:extLst>
              <a:ext uri="{FF2B5EF4-FFF2-40B4-BE49-F238E27FC236}">
                <a16:creationId xmlns:a16="http://schemas.microsoft.com/office/drawing/2014/main" id="{DCB2419F-0C3C-4932-BAAB-A8A45451187A}"/>
              </a:ext>
            </a:extLst>
          </p:cNvPr>
          <p:cNvSpPr/>
          <p:nvPr/>
        </p:nvSpPr>
        <p:spPr>
          <a:xfrm>
            <a:off x="5673138" y="4004735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0" name="Explosion 1 8">
            <a:extLst>
              <a:ext uri="{FF2B5EF4-FFF2-40B4-BE49-F238E27FC236}">
                <a16:creationId xmlns:a16="http://schemas.microsoft.com/office/drawing/2014/main" id="{AD3FA216-A334-45CC-8C15-0ECC30EACFDD}"/>
              </a:ext>
            </a:extLst>
          </p:cNvPr>
          <p:cNvSpPr/>
          <p:nvPr/>
        </p:nvSpPr>
        <p:spPr>
          <a:xfrm>
            <a:off x="6205509" y="3779414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31" name="Ellipse 9">
            <a:extLst>
              <a:ext uri="{FF2B5EF4-FFF2-40B4-BE49-F238E27FC236}">
                <a16:creationId xmlns:a16="http://schemas.microsoft.com/office/drawing/2014/main" id="{18FBAD4B-BD01-49D5-BAF9-9E3858EA59B8}"/>
              </a:ext>
            </a:extLst>
          </p:cNvPr>
          <p:cNvSpPr/>
          <p:nvPr/>
        </p:nvSpPr>
        <p:spPr>
          <a:xfrm>
            <a:off x="5889311" y="4306973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3" name="Éclair 11">
            <a:extLst>
              <a:ext uri="{FF2B5EF4-FFF2-40B4-BE49-F238E27FC236}">
                <a16:creationId xmlns:a16="http://schemas.microsoft.com/office/drawing/2014/main" id="{8B77138D-818B-456B-BD3D-6D130B4E4593}"/>
              </a:ext>
            </a:extLst>
          </p:cNvPr>
          <p:cNvSpPr/>
          <p:nvPr/>
        </p:nvSpPr>
        <p:spPr>
          <a:xfrm>
            <a:off x="4807989" y="353484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34" name="Groupe 210">
            <a:extLst>
              <a:ext uri="{FF2B5EF4-FFF2-40B4-BE49-F238E27FC236}">
                <a16:creationId xmlns:a16="http://schemas.microsoft.com/office/drawing/2014/main" id="{B0A1C242-1B1E-43FC-BF30-331F74EB3481}"/>
              </a:ext>
            </a:extLst>
          </p:cNvPr>
          <p:cNvGrpSpPr>
            <a:grpSpLocks/>
          </p:cNvGrpSpPr>
          <p:nvPr/>
        </p:nvGrpSpPr>
        <p:grpSpPr bwMode="auto">
          <a:xfrm>
            <a:off x="6523805" y="4279496"/>
            <a:ext cx="433387" cy="401638"/>
            <a:chOff x="5842529" y="14563837"/>
            <a:chExt cx="935908" cy="868394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58C8A18-C291-4147-8941-C7B627D155F9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E15FFAB-8571-4219-8237-D70CB7D0D12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38" name="Groupe 244">
            <a:extLst>
              <a:ext uri="{FF2B5EF4-FFF2-40B4-BE49-F238E27FC236}">
                <a16:creationId xmlns:a16="http://schemas.microsoft.com/office/drawing/2014/main" id="{B7F5D7B9-9102-425D-8FC2-F15232E789EF}"/>
              </a:ext>
            </a:extLst>
          </p:cNvPr>
          <p:cNvGrpSpPr>
            <a:grpSpLocks/>
          </p:cNvGrpSpPr>
          <p:nvPr/>
        </p:nvGrpSpPr>
        <p:grpSpPr bwMode="auto">
          <a:xfrm>
            <a:off x="6566980" y="3742570"/>
            <a:ext cx="517525" cy="484188"/>
            <a:chOff x="5842529" y="14474595"/>
            <a:chExt cx="1117606" cy="1046878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A70E03E-360D-42BB-B9D5-41D947EE6A51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47D1BA1-7301-45EC-A002-A62EBF5045F1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F601FCF4-A60B-4FA1-A02B-60121CE96AA6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42" name="TextBox 164">
            <a:extLst>
              <a:ext uri="{FF2B5EF4-FFF2-40B4-BE49-F238E27FC236}">
                <a16:creationId xmlns:a16="http://schemas.microsoft.com/office/drawing/2014/main" id="{FF726A94-F8BB-45B3-9533-88FF03495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3225536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43" name="Ellipse 9">
            <a:extLst>
              <a:ext uri="{FF2B5EF4-FFF2-40B4-BE49-F238E27FC236}">
                <a16:creationId xmlns:a16="http://schemas.microsoft.com/office/drawing/2014/main" id="{63893699-9947-4F21-8DEC-D79817F8EF81}"/>
              </a:ext>
            </a:extLst>
          </p:cNvPr>
          <p:cNvSpPr/>
          <p:nvPr/>
        </p:nvSpPr>
        <p:spPr>
          <a:xfrm>
            <a:off x="5539430" y="4669726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llipse 9">
            <a:extLst>
              <a:ext uri="{FF2B5EF4-FFF2-40B4-BE49-F238E27FC236}">
                <a16:creationId xmlns:a16="http://schemas.microsoft.com/office/drawing/2014/main" id="{638CE67C-4C8F-49A5-91A3-BBA8B5023E01}"/>
              </a:ext>
            </a:extLst>
          </p:cNvPr>
          <p:cNvSpPr/>
          <p:nvPr/>
        </p:nvSpPr>
        <p:spPr>
          <a:xfrm>
            <a:off x="5829871" y="3490889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grpSp>
        <p:nvGrpSpPr>
          <p:cNvPr id="45" name="Groupe 210">
            <a:extLst>
              <a:ext uri="{FF2B5EF4-FFF2-40B4-BE49-F238E27FC236}">
                <a16:creationId xmlns:a16="http://schemas.microsoft.com/office/drawing/2014/main" id="{A5D9B4DE-009A-4481-AAFA-B03DBFFFE13D}"/>
              </a:ext>
            </a:extLst>
          </p:cNvPr>
          <p:cNvGrpSpPr>
            <a:grpSpLocks/>
          </p:cNvGrpSpPr>
          <p:nvPr/>
        </p:nvGrpSpPr>
        <p:grpSpPr bwMode="auto">
          <a:xfrm>
            <a:off x="6205509" y="4669726"/>
            <a:ext cx="433387" cy="401638"/>
            <a:chOff x="5842529" y="14563837"/>
            <a:chExt cx="935908" cy="86839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260C0AE6-F4D0-4BBB-9F7D-5F7F4FD0EF10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CC0D00D-281F-4D34-8C37-54DC40D52392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97B61971-AB36-4592-AB99-537CCBC9FB1A}"/>
              </a:ext>
            </a:extLst>
          </p:cNvPr>
          <p:cNvGrpSpPr>
            <a:grpSpLocks/>
          </p:cNvGrpSpPr>
          <p:nvPr/>
        </p:nvGrpSpPr>
        <p:grpSpPr bwMode="auto">
          <a:xfrm>
            <a:off x="6439770" y="3394368"/>
            <a:ext cx="433387" cy="401638"/>
            <a:chOff x="5842529" y="14563837"/>
            <a:chExt cx="935908" cy="86839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E22A17F-119F-4508-B5DA-05E7DEB76A6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CC2BEDD-9E69-4B4E-9E92-2D205AE6164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ACB48DF-1E30-460F-97D1-EAC0E9026784}"/>
              </a:ext>
            </a:extLst>
          </p:cNvPr>
          <p:cNvSpPr/>
          <p:nvPr/>
        </p:nvSpPr>
        <p:spPr>
          <a:xfrm>
            <a:off x="7190756" y="3419659"/>
            <a:ext cx="1927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Improved contrast with </a:t>
            </a:r>
            <a:r>
              <a:rPr lang="en-CA" b="1" dirty="0">
                <a:solidFill>
                  <a:schemeClr val="bg1"/>
                </a:solidFill>
              </a:rPr>
              <a:t>confocal conditions or 2p excitation</a:t>
            </a:r>
          </a:p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CA" dirty="0">
                <a:solidFill>
                  <a:schemeClr val="bg1"/>
                </a:solidFill>
              </a:rPr>
              <a:t>z-&gt;0)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829DD5-2061-42FC-AF99-D114720977C9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microscopy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C43B8-45BE-4EDE-82C5-14333A6952AF}"/>
              </a:ext>
            </a:extLst>
          </p:cNvPr>
          <p:cNvSpPr/>
          <p:nvPr/>
        </p:nvSpPr>
        <p:spPr>
          <a:xfrm>
            <a:off x="994300" y="3573016"/>
            <a:ext cx="8523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Limitations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4" name="Ellipse 6">
            <a:extLst>
              <a:ext uri="{FF2B5EF4-FFF2-40B4-BE49-F238E27FC236}">
                <a16:creationId xmlns:a16="http://schemas.microsoft.com/office/drawing/2014/main" id="{84F1E097-A280-4A49-9CB3-DF36737464D3}"/>
              </a:ext>
            </a:extLst>
          </p:cNvPr>
          <p:cNvSpPr/>
          <p:nvPr/>
        </p:nvSpPr>
        <p:spPr>
          <a:xfrm rot="1514121">
            <a:off x="5520382" y="5526368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56" name="Explosion 1 8">
            <a:extLst>
              <a:ext uri="{FF2B5EF4-FFF2-40B4-BE49-F238E27FC236}">
                <a16:creationId xmlns:a16="http://schemas.microsoft.com/office/drawing/2014/main" id="{CCFCF26D-8127-468B-903D-66F033990DA6}"/>
              </a:ext>
            </a:extLst>
          </p:cNvPr>
          <p:cNvSpPr/>
          <p:nvPr/>
        </p:nvSpPr>
        <p:spPr>
          <a:xfrm>
            <a:off x="6187821" y="5916219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58" name="Éclair 11">
            <a:extLst>
              <a:ext uri="{FF2B5EF4-FFF2-40B4-BE49-F238E27FC236}">
                <a16:creationId xmlns:a16="http://schemas.microsoft.com/office/drawing/2014/main" id="{94366DE1-EB78-470E-8C02-DDC06F7755BE}"/>
              </a:ext>
            </a:extLst>
          </p:cNvPr>
          <p:cNvSpPr/>
          <p:nvPr/>
        </p:nvSpPr>
        <p:spPr>
          <a:xfrm>
            <a:off x="4919301" y="5508716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62" name="Groupe 244">
            <a:extLst>
              <a:ext uri="{FF2B5EF4-FFF2-40B4-BE49-F238E27FC236}">
                <a16:creationId xmlns:a16="http://schemas.microsoft.com/office/drawing/2014/main" id="{2E1CEA0A-0EAB-4E71-8993-66604174BAC7}"/>
              </a:ext>
            </a:extLst>
          </p:cNvPr>
          <p:cNvGrpSpPr>
            <a:grpSpLocks/>
          </p:cNvGrpSpPr>
          <p:nvPr/>
        </p:nvGrpSpPr>
        <p:grpSpPr bwMode="auto">
          <a:xfrm>
            <a:off x="6526440" y="5716008"/>
            <a:ext cx="517525" cy="484188"/>
            <a:chOff x="5842529" y="14474595"/>
            <a:chExt cx="1117606" cy="1046878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2CD7C60A-AB45-4B96-89E1-FCD9C7835A98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4EFF913-22A1-44EF-BB46-51950292B1AA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72E1C83-ED8D-40D8-9081-1D2CCEA8801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66" name="TextBox 164">
            <a:extLst>
              <a:ext uri="{FF2B5EF4-FFF2-40B4-BE49-F238E27FC236}">
                <a16:creationId xmlns:a16="http://schemas.microsoft.com/office/drawing/2014/main" id="{016422A7-88BB-43B2-AC88-43603AEAA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44" y="5198974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75" name="Explosion 1 8">
            <a:extLst>
              <a:ext uri="{FF2B5EF4-FFF2-40B4-BE49-F238E27FC236}">
                <a16:creationId xmlns:a16="http://schemas.microsoft.com/office/drawing/2014/main" id="{095C65C0-08C5-40F1-B0C9-D2315F83B152}"/>
              </a:ext>
            </a:extLst>
          </p:cNvPr>
          <p:cNvSpPr/>
          <p:nvPr/>
        </p:nvSpPr>
        <p:spPr>
          <a:xfrm>
            <a:off x="6092327" y="5754778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26A66-4D4F-426C-BD9B-E0A0B10E39C5}"/>
              </a:ext>
            </a:extLst>
          </p:cNvPr>
          <p:cNvCxnSpPr/>
          <p:nvPr/>
        </p:nvCxnSpPr>
        <p:spPr>
          <a:xfrm>
            <a:off x="6038552" y="5824744"/>
            <a:ext cx="170259" cy="26671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1E6FBF7-6C51-476D-8D8F-CEB8E020D2C2}"/>
              </a:ext>
            </a:extLst>
          </p:cNvPr>
          <p:cNvSpPr/>
          <p:nvPr/>
        </p:nvSpPr>
        <p:spPr>
          <a:xfrm>
            <a:off x="5623114" y="6001070"/>
            <a:ext cx="1094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/>
              <a:t>d≈200nm</a:t>
            </a:r>
            <a:endParaRPr lang="fr-CA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2A28A8-D85C-4BB6-92B8-61D8A629A2F3}"/>
              </a:ext>
            </a:extLst>
          </p:cNvPr>
          <p:cNvSpPr/>
          <p:nvPr/>
        </p:nvSpPr>
        <p:spPr>
          <a:xfrm>
            <a:off x="7510256" y="5424912"/>
            <a:ext cx="1413692" cy="132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Ellipse 6">
            <a:extLst>
              <a:ext uri="{FF2B5EF4-FFF2-40B4-BE49-F238E27FC236}">
                <a16:creationId xmlns:a16="http://schemas.microsoft.com/office/drawing/2014/main" id="{8CF80C41-E7AC-44E8-A0CA-F85B236AC1AB}"/>
              </a:ext>
            </a:extLst>
          </p:cNvPr>
          <p:cNvSpPr/>
          <p:nvPr/>
        </p:nvSpPr>
        <p:spPr>
          <a:xfrm rot="1514121">
            <a:off x="7562011" y="5588959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23A522-2545-4EA9-A633-86F64EC834C0}"/>
              </a:ext>
            </a:extLst>
          </p:cNvPr>
          <p:cNvSpPr/>
          <p:nvPr/>
        </p:nvSpPr>
        <p:spPr>
          <a:xfrm>
            <a:off x="8159596" y="5870378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6EEFF3-BDA1-4F18-A76E-1D55914B2C20}"/>
              </a:ext>
            </a:extLst>
          </p:cNvPr>
          <p:cNvSpPr/>
          <p:nvPr/>
        </p:nvSpPr>
        <p:spPr>
          <a:xfrm>
            <a:off x="8082310" y="5689949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FD3B91-8A77-4CA0-8E3B-D5C8CB5A7550}"/>
              </a:ext>
            </a:extLst>
          </p:cNvPr>
          <p:cNvSpPr/>
          <p:nvPr/>
        </p:nvSpPr>
        <p:spPr>
          <a:xfrm>
            <a:off x="7550139" y="6153653"/>
            <a:ext cx="1558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 err="1"/>
              <a:t>Overlapping</a:t>
            </a:r>
            <a:r>
              <a:rPr lang="fi-FI" sz="1200" b="1" dirty="0"/>
              <a:t> </a:t>
            </a:r>
            <a:r>
              <a:rPr lang="fi-FI" sz="1200" b="1" dirty="0" err="1"/>
              <a:t>signals</a:t>
            </a:r>
            <a:endParaRPr lang="fr-CA" sz="1200" b="1" dirty="0"/>
          </a:p>
        </p:txBody>
      </p:sp>
      <p:pic>
        <p:nvPicPr>
          <p:cNvPr id="90" name="Picture 89" descr="Logo, company name&#10;&#10;Description automatically generated">
            <a:extLst>
              <a:ext uri="{FF2B5EF4-FFF2-40B4-BE49-F238E27FC236}">
                <a16:creationId xmlns:a16="http://schemas.microsoft.com/office/drawing/2014/main" id="{1DF4064F-1441-4746-906A-3E5178516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Taking</a:t>
            </a:r>
            <a:r>
              <a:rPr lang="fr-CA" sz="2000" b="1" u="sng" dirty="0">
                <a:solidFill>
                  <a:schemeClr val="bg1"/>
                </a:solidFill>
              </a:rPr>
              <a:t> a </a:t>
            </a:r>
            <a:r>
              <a:rPr lang="fr-CA" sz="2000" b="1" u="sng" dirty="0" err="1">
                <a:solidFill>
                  <a:schemeClr val="bg1"/>
                </a:solidFill>
              </a:rPr>
              <a:t>step</a:t>
            </a:r>
            <a:r>
              <a:rPr lang="fr-CA" sz="2000" b="1" u="sng" dirty="0">
                <a:solidFill>
                  <a:schemeClr val="bg1"/>
                </a:solidFill>
              </a:rPr>
              <a:t> back: the </a:t>
            </a:r>
            <a:r>
              <a:rPr lang="fr-CA" sz="2000" b="1" u="sng" dirty="0" err="1">
                <a:solidFill>
                  <a:schemeClr val="bg1"/>
                </a:solidFill>
              </a:rPr>
              <a:t>dark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depths</a:t>
            </a:r>
            <a:r>
              <a:rPr lang="fr-CA" sz="2000" b="1" u="sng" dirty="0">
                <a:solidFill>
                  <a:schemeClr val="bg1"/>
                </a:solidFill>
              </a:rPr>
              <a:t> of fluorescence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971436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3 </a:t>
            </a:r>
            <a:r>
              <a:rPr lang="fi-FI" dirty="0" err="1">
                <a:solidFill>
                  <a:schemeClr val="bg1"/>
                </a:solidFill>
              </a:rPr>
              <a:t>steps</a:t>
            </a:r>
            <a:r>
              <a:rPr lang="fi-FI" dirty="0">
                <a:solidFill>
                  <a:schemeClr val="bg1"/>
                </a:solidFill>
              </a:rPr>
              <a:t>: absorption, </a:t>
            </a:r>
            <a:r>
              <a:rPr lang="fi-FI" dirty="0" err="1">
                <a:solidFill>
                  <a:schemeClr val="bg1"/>
                </a:solidFill>
              </a:rPr>
              <a:t>relaxation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fluorescence</a:t>
            </a:r>
            <a:r>
              <a:rPr lang="fi-FI" dirty="0">
                <a:solidFill>
                  <a:schemeClr val="bg1"/>
                </a:solidFill>
              </a:rPr>
              <a:t> emission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8EC25A-2EA7-4A49-9F65-4A0A0E9A3DB9}"/>
              </a:ext>
            </a:extLst>
          </p:cNvPr>
          <p:cNvCxnSpPr/>
          <p:nvPr/>
        </p:nvCxnSpPr>
        <p:spPr>
          <a:xfrm>
            <a:off x="7596336" y="1772816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60031A-03AF-4B75-BFB8-060B1D9163DD}"/>
              </a:ext>
            </a:extLst>
          </p:cNvPr>
          <p:cNvCxnSpPr/>
          <p:nvPr/>
        </p:nvCxnSpPr>
        <p:spPr>
          <a:xfrm>
            <a:off x="7596336" y="1196752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28330-D126-4347-8280-691E6EAEF4B1}"/>
              </a:ext>
            </a:extLst>
          </p:cNvPr>
          <p:cNvCxnSpPr/>
          <p:nvPr/>
        </p:nvCxnSpPr>
        <p:spPr>
          <a:xfrm>
            <a:off x="7596336" y="1052736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26B45-0D0D-4CB6-B3CA-56165C547687}"/>
              </a:ext>
            </a:extLst>
          </p:cNvPr>
          <p:cNvCxnSpPr/>
          <p:nvPr/>
        </p:nvCxnSpPr>
        <p:spPr>
          <a:xfrm>
            <a:off x="7596336" y="980728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AE5047-4F95-455E-9697-059E763EF86B}"/>
              </a:ext>
            </a:extLst>
          </p:cNvPr>
          <p:cNvCxnSpPr/>
          <p:nvPr/>
        </p:nvCxnSpPr>
        <p:spPr>
          <a:xfrm>
            <a:off x="7596336" y="836712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xplosion 1 8">
            <a:extLst>
              <a:ext uri="{FF2B5EF4-FFF2-40B4-BE49-F238E27FC236}">
                <a16:creationId xmlns:a16="http://schemas.microsoft.com/office/drawing/2014/main" id="{69F49BFC-CE28-4B9E-AFE4-C064D6BD5532}"/>
              </a:ext>
            </a:extLst>
          </p:cNvPr>
          <p:cNvSpPr/>
          <p:nvPr/>
        </p:nvSpPr>
        <p:spPr>
          <a:xfrm>
            <a:off x="7452320" y="1620911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8A592-E243-4598-8AFA-CF7231F1E6DD}"/>
              </a:ext>
            </a:extLst>
          </p:cNvPr>
          <p:cNvCxnSpPr/>
          <p:nvPr/>
        </p:nvCxnSpPr>
        <p:spPr>
          <a:xfrm flipV="1">
            <a:off x="7236296" y="783264"/>
            <a:ext cx="0" cy="11521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81C7B-F081-494F-823C-9E5A8498FBA2}"/>
              </a:ext>
            </a:extLst>
          </p:cNvPr>
          <p:cNvSpPr/>
          <p:nvPr/>
        </p:nvSpPr>
        <p:spPr>
          <a:xfrm rot="16200000">
            <a:off x="6364165" y="1113253"/>
            <a:ext cx="1312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GFP </a:t>
            </a:r>
            <a:r>
              <a:rPr lang="fi-FI" dirty="0" err="1">
                <a:solidFill>
                  <a:schemeClr val="bg1"/>
                </a:solidFill>
              </a:rPr>
              <a:t>energy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2483604"/>
            <a:ext cx="8149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Absorption/emission </a:t>
            </a:r>
            <a:r>
              <a:rPr lang="fi-FI" b="1" dirty="0" err="1">
                <a:solidFill>
                  <a:schemeClr val="bg1"/>
                </a:solidFill>
              </a:rPr>
              <a:t>spectra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br>
              <a:rPr lang="fi-FI" b="1" dirty="0">
                <a:solidFill>
                  <a:schemeClr val="bg1"/>
                </a:solidFill>
              </a:rPr>
            </a:b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here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eGFP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source</a:t>
            </a:r>
            <a:r>
              <a:rPr lang="fi-FI" dirty="0">
                <a:solidFill>
                  <a:schemeClr val="bg1"/>
                </a:solidFill>
              </a:rPr>
              <a:t>: fpbase.org)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Fluorophore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brightness</a:t>
            </a:r>
            <a:r>
              <a:rPr lang="fi-FI" dirty="0">
                <a:solidFill>
                  <a:schemeClr val="bg1"/>
                </a:solidFill>
              </a:rPr>
              <a:t>: b=#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emitted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= 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absorbed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extinction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coefficient</a:t>
            </a:r>
            <a:r>
              <a:rPr lang="fi-FI" dirty="0">
                <a:solidFill>
                  <a:schemeClr val="bg1"/>
                </a:solidFill>
              </a:rPr>
              <a:t>”) * </a:t>
            </a:r>
            <a:r>
              <a:rPr lang="fi-FI" dirty="0" err="1">
                <a:solidFill>
                  <a:schemeClr val="bg1"/>
                </a:solidFill>
              </a:rPr>
              <a:t>probability</a:t>
            </a:r>
            <a:r>
              <a:rPr lang="fi-FI" dirty="0">
                <a:solidFill>
                  <a:schemeClr val="bg1"/>
                </a:solidFill>
              </a:rPr>
              <a:t> emission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quantum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yield</a:t>
            </a:r>
            <a:r>
              <a:rPr lang="fi-FI" dirty="0">
                <a:solidFill>
                  <a:schemeClr val="bg1"/>
                </a:solidFill>
              </a:rPr>
              <a:t>”).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pH,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, laser </a:t>
            </a:r>
            <a:r>
              <a:rPr lang="fi-FI" dirty="0" err="1">
                <a:solidFill>
                  <a:schemeClr val="bg1"/>
                </a:solidFill>
              </a:rPr>
              <a:t>power</a:t>
            </a:r>
            <a:r>
              <a:rPr lang="fi-FI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Fluorescence lifetime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timelag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US" dirty="0">
                <a:solidFill>
                  <a:schemeClr val="bg1"/>
                </a:solidFill>
              </a:rPr>
              <a:t>t between</a:t>
            </a:r>
          </a:p>
          <a:p>
            <a:r>
              <a:rPr lang="en-US" dirty="0">
                <a:solidFill>
                  <a:schemeClr val="bg1"/>
                </a:solidFill>
              </a:rPr>
              <a:t>     absorption and emission with probability</a:t>
            </a:r>
          </a:p>
          <a:p>
            <a:r>
              <a:rPr lang="en-US" dirty="0">
                <a:solidFill>
                  <a:schemeClr val="bg1"/>
                </a:solidFill>
              </a:rPr>
              <a:t>     P=exp(-</a:t>
            </a:r>
            <a:r>
              <a:rPr lang="el-GR" dirty="0">
                <a:solidFill>
                  <a:schemeClr val="bg1"/>
                </a:solidFill>
              </a:rPr>
              <a:t> δ</a:t>
            </a:r>
            <a:r>
              <a:rPr lang="en-US" dirty="0">
                <a:solidFill>
                  <a:schemeClr val="bg1"/>
                </a:solidFill>
              </a:rPr>
              <a:t>t/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=</a:t>
            </a:r>
            <a:r>
              <a:rPr lang="fi-FI" dirty="0" err="1">
                <a:solidFill>
                  <a:schemeClr val="bg1"/>
                </a:solidFill>
              </a:rPr>
              <a:t>fluo</a:t>
            </a:r>
            <a:r>
              <a:rPr lang="fi-FI" dirty="0">
                <a:solidFill>
                  <a:schemeClr val="bg1"/>
                </a:solidFill>
              </a:rPr>
              <a:t>. </a:t>
            </a:r>
            <a:r>
              <a:rPr lang="fi-FI" dirty="0" err="1">
                <a:solidFill>
                  <a:schemeClr val="bg1"/>
                </a:solidFill>
              </a:rPr>
              <a:t>lifetime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    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O2), pH, </a:t>
            </a:r>
            <a:r>
              <a:rPr lang="fi-FI" dirty="0" err="1">
                <a:solidFill>
                  <a:schemeClr val="bg1"/>
                </a:solidFill>
              </a:rPr>
              <a:t>protein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interactions</a:t>
            </a:r>
            <a:r>
              <a:rPr lang="fi-FI" dirty="0">
                <a:solidFill>
                  <a:schemeClr val="bg1"/>
                </a:solidFill>
              </a:rPr>
              <a:t>…   </a:t>
            </a:r>
            <a:endParaRPr lang="en-US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896143-2E69-478B-BD8A-5D6001FF6486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process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A856BD-46D9-46AA-802A-00B49D86D947}"/>
              </a:ext>
            </a:extLst>
          </p:cNvPr>
          <p:cNvSpPr/>
          <p:nvPr/>
        </p:nvSpPr>
        <p:spPr>
          <a:xfrm>
            <a:off x="1023016" y="2136364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Fluorophore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characteristics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exploitable</a:t>
            </a:r>
            <a:r>
              <a:rPr lang="fi-FI" b="1" dirty="0">
                <a:solidFill>
                  <a:srgbClr val="FFFF00"/>
                </a:solidFill>
              </a:rPr>
              <a:t>):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8" name="TextBox 164">
            <a:extLst>
              <a:ext uri="{FF2B5EF4-FFF2-40B4-BE49-F238E27FC236}">
                <a16:creationId xmlns:a16="http://schemas.microsoft.com/office/drawing/2014/main" id="{CE6CE256-9F18-4A86-BA9B-EFEC9388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2066373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Laser photon</a:t>
            </a:r>
            <a:endParaRPr lang="en-GB" altLang="fr-FR" sz="2400" i="1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B5723-3957-4948-8CB0-E871A531C950}"/>
              </a:ext>
            </a:extLst>
          </p:cNvPr>
          <p:cNvSpPr/>
          <p:nvPr/>
        </p:nvSpPr>
        <p:spPr>
          <a:xfrm>
            <a:off x="7092279" y="2132856"/>
            <a:ext cx="144017" cy="14401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BCA39C-81B4-4E38-B6F2-B2F7E2F57BFB}"/>
              </a:ext>
            </a:extLst>
          </p:cNvPr>
          <p:cNvSpPr/>
          <p:nvPr/>
        </p:nvSpPr>
        <p:spPr>
          <a:xfrm>
            <a:off x="8105039" y="1433946"/>
            <a:ext cx="144017" cy="144017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TextBox 164">
            <a:extLst>
              <a:ext uri="{FF2B5EF4-FFF2-40B4-BE49-F238E27FC236}">
                <a16:creationId xmlns:a16="http://schemas.microsoft.com/office/drawing/2014/main" id="{AEB2EDB7-4B9D-4AF7-84F7-C18BD6D8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40" y="1527193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Emitted </a:t>
            </a:r>
          </a:p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photon</a:t>
            </a:r>
            <a:endParaRPr lang="en-GB" altLang="fr-FR" sz="2400" i="1" dirty="0">
              <a:solidFill>
                <a:srgbClr val="00FF00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D994DF-8959-4D4A-9CE9-9081117582AF}"/>
              </a:ext>
            </a:extLst>
          </p:cNvPr>
          <p:cNvGrpSpPr/>
          <p:nvPr/>
        </p:nvGrpSpPr>
        <p:grpSpPr>
          <a:xfrm>
            <a:off x="4598742" y="2587344"/>
            <a:ext cx="2392790" cy="1683312"/>
            <a:chOff x="3347864" y="2868028"/>
            <a:chExt cx="2392790" cy="16833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5DCAB4-94FA-407C-AB43-2AC41CCF8E68}"/>
                </a:ext>
              </a:extLst>
            </p:cNvPr>
            <p:cNvSpPr/>
            <p:nvPr/>
          </p:nvSpPr>
          <p:spPr>
            <a:xfrm>
              <a:off x="3347864" y="2868028"/>
              <a:ext cx="2392789" cy="164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509FDE67-D596-4E6D-950A-91095BDDD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07" b="8632"/>
            <a:stretch/>
          </p:blipFill>
          <p:spPr>
            <a:xfrm>
              <a:off x="3587640" y="2868029"/>
              <a:ext cx="2153014" cy="135306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D134CC-2566-4EC9-92C8-56C8013A656C}"/>
                </a:ext>
              </a:extLst>
            </p:cNvPr>
            <p:cNvCxnSpPr/>
            <p:nvPr/>
          </p:nvCxnSpPr>
          <p:spPr>
            <a:xfrm flipV="1">
              <a:off x="3635896" y="2915653"/>
              <a:ext cx="0" cy="1305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3DF9F5-4B98-403B-9377-AFA38BFA09B1}"/>
                </a:ext>
              </a:extLst>
            </p:cNvPr>
            <p:cNvCxnSpPr>
              <a:cxnSpLocks/>
            </p:cNvCxnSpPr>
            <p:nvPr/>
          </p:nvCxnSpPr>
          <p:spPr>
            <a:xfrm>
              <a:off x="3635896" y="4221088"/>
              <a:ext cx="21047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81D2C2-251B-463D-9505-EB22F8BE95FE}"/>
                </a:ext>
              </a:extLst>
            </p:cNvPr>
            <p:cNvSpPr/>
            <p:nvPr/>
          </p:nvSpPr>
          <p:spPr>
            <a:xfrm rot="16200000">
              <a:off x="2841288" y="3433262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/>
                <a:t>Ab/</a:t>
              </a:r>
              <a:r>
                <a:rPr lang="fi-FI" sz="1200" dirty="0" err="1"/>
                <a:t>Em</a:t>
              </a:r>
              <a:r>
                <a:rPr lang="fi-FI" sz="1200" dirty="0"/>
                <a:t> </a:t>
              </a:r>
              <a:r>
                <a:rPr lang="fi-FI" sz="1200" dirty="0" err="1"/>
                <a:t>probability</a:t>
              </a:r>
              <a:endParaRPr lang="fr-CA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BFD88B-EF6C-4667-87A6-D5190DC0C409}"/>
                </a:ext>
              </a:extLst>
            </p:cNvPr>
            <p:cNvSpPr/>
            <p:nvPr/>
          </p:nvSpPr>
          <p:spPr>
            <a:xfrm>
              <a:off x="4032165" y="4274341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 err="1"/>
                <a:t>wavelength</a:t>
              </a:r>
              <a:endParaRPr lang="fr-CA" sz="1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8372BE-0E87-4A39-9F13-8E4B26A063A0}"/>
                </a:ext>
              </a:extLst>
            </p:cNvPr>
            <p:cNvSpPr/>
            <p:nvPr/>
          </p:nvSpPr>
          <p:spPr>
            <a:xfrm>
              <a:off x="3557491" y="4220294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400</a:t>
              </a:r>
              <a:endParaRPr lang="fr-CA" sz="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6C3E17-2B65-4328-9149-E58436752110}"/>
                </a:ext>
              </a:extLst>
            </p:cNvPr>
            <p:cNvSpPr/>
            <p:nvPr/>
          </p:nvSpPr>
          <p:spPr>
            <a:xfrm>
              <a:off x="4349640" y="4218198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500</a:t>
              </a:r>
              <a:endParaRPr lang="fr-CA" sz="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7993CA-32D3-40A3-9A9F-CA128217430F}"/>
                </a:ext>
              </a:extLst>
            </p:cNvPr>
            <p:cNvSpPr/>
            <p:nvPr/>
          </p:nvSpPr>
          <p:spPr>
            <a:xfrm>
              <a:off x="5154799" y="4220295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600</a:t>
              </a:r>
              <a:endParaRPr lang="fr-CA" sz="8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8CEA1B1-E079-4FB4-B96A-9FCD348F54F5}"/>
              </a:ext>
            </a:extLst>
          </p:cNvPr>
          <p:cNvSpPr/>
          <p:nvPr/>
        </p:nvSpPr>
        <p:spPr>
          <a:xfrm rot="16200000">
            <a:off x="7473888" y="5805603"/>
            <a:ext cx="1660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Mamontova</a:t>
            </a:r>
            <a:r>
              <a:rPr lang="en-CA" sz="1400" i="1" dirty="0">
                <a:solidFill>
                  <a:srgbClr val="FFFF00"/>
                </a:solidFill>
              </a:rPr>
              <a:t> et al., Sci. Rep.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0FB65-91BE-4516-90C6-9504070E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21142" r="47085" b="6601"/>
          <a:stretch/>
        </p:blipFill>
        <p:spPr>
          <a:xfrm>
            <a:off x="6265557" y="5371272"/>
            <a:ext cx="1776798" cy="14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6302 -0.053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-2.22222E-6 -0.134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3472 L 0.04653 -0.094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53 -0.09444 L 0.04653 -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11806 0.0034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4" grpId="0"/>
      <p:bldP spid="36" grpId="0"/>
      <p:bldP spid="38" grpId="0"/>
      <p:bldP spid="38" grpId="1"/>
      <p:bldP spid="22" grpId="1" animBg="1"/>
      <p:bldP spid="22" grpId="2" animBg="1"/>
      <p:bldP spid="22" grpId="3" animBg="1"/>
      <p:bldP spid="39" grpId="0" animBg="1"/>
      <p:bldP spid="39" grpId="1" animBg="1"/>
      <p:bldP spid="4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1265AA-0BFE-47BB-8097-3A4CD4C29396}"/>
              </a:ext>
            </a:extLst>
          </p:cNvPr>
          <p:cNvSpPr/>
          <p:nvPr/>
        </p:nvSpPr>
        <p:spPr>
          <a:xfrm>
            <a:off x="1210324" y="3047099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How to </a:t>
            </a:r>
            <a:r>
              <a:rPr lang="fr-CA" sz="2000" b="1" u="sng" dirty="0" err="1">
                <a:solidFill>
                  <a:schemeClr val="bg1"/>
                </a:solidFill>
              </a:rPr>
              <a:t>measure</a:t>
            </a:r>
            <a:r>
              <a:rPr lang="fr-CA" sz="2000" b="1" u="sng" dirty="0">
                <a:solidFill>
                  <a:schemeClr val="bg1"/>
                </a:solidFill>
              </a:rPr>
              <a:t> and use </a:t>
            </a:r>
            <a:r>
              <a:rPr lang="fr-CA" sz="2000" b="1" u="sng" dirty="0" err="1">
                <a:solidFill>
                  <a:schemeClr val="bg1"/>
                </a:solidFill>
              </a:rPr>
              <a:t>these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parameters</a:t>
            </a:r>
            <a:r>
              <a:rPr lang="fr-CA" sz="2000" b="1" u="sng" dirty="0">
                <a:solidFill>
                  <a:schemeClr val="bg1"/>
                </a:solidFill>
              </a:rPr>
              <a:t>? Instrumental </a:t>
            </a:r>
            <a:r>
              <a:rPr lang="fr-CA" sz="2000" b="1" u="sng" dirty="0" err="1">
                <a:solidFill>
                  <a:schemeClr val="bg1"/>
                </a:solidFill>
              </a:rPr>
              <a:t>requirements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4793084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Accumulate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over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repeated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pulses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during</a:t>
            </a:r>
            <a:r>
              <a:rPr lang="fi-FI" dirty="0">
                <a:solidFill>
                  <a:schemeClr val="bg1"/>
                </a:solidFill>
              </a:rPr>
              <a:t> ~40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fi-FI" dirty="0">
                <a:solidFill>
                  <a:schemeClr val="bg1"/>
                </a:solidFill>
              </a:rPr>
              <a:t>s (</a:t>
            </a:r>
            <a:r>
              <a:rPr lang="fi-FI" b="1" dirty="0" err="1">
                <a:solidFill>
                  <a:schemeClr val="bg1"/>
                </a:solidFill>
              </a:rPr>
              <a:t>pix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dwell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Save</a:t>
            </a:r>
            <a:r>
              <a:rPr lang="fi-FI" dirty="0">
                <a:solidFill>
                  <a:schemeClr val="bg1"/>
                </a:solidFill>
              </a:rPr>
              <a:t> single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ultra-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electronics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(&lt;0.1ns </a:t>
            </a:r>
            <a:r>
              <a:rPr lang="fi-FI" dirty="0" err="1">
                <a:solidFill>
                  <a:schemeClr val="bg1"/>
                </a:solidFill>
              </a:rPr>
              <a:t>response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TCSPC, </a:t>
            </a:r>
            <a:r>
              <a:rPr lang="fi-FI" dirty="0" err="1">
                <a:solidFill>
                  <a:schemeClr val="bg1"/>
                </a:solidFill>
              </a:rPr>
              <a:t>FLIMbox</a:t>
            </a:r>
            <a:r>
              <a:rPr lang="fi-FI" dirty="0">
                <a:solidFill>
                  <a:schemeClr val="bg1"/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Use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custom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analysis</a:t>
            </a:r>
            <a:r>
              <a:rPr lang="fi-FI" dirty="0">
                <a:solidFill>
                  <a:schemeClr val="bg1"/>
                </a:solidFill>
              </a:rPr>
              <a:t> software to </a:t>
            </a:r>
            <a:r>
              <a:rPr lang="fi-FI" dirty="0" err="1">
                <a:solidFill>
                  <a:schemeClr val="bg1"/>
                </a:solidFill>
              </a:rPr>
              <a:t>remove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electronics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noise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autofluorescence</a:t>
            </a:r>
            <a:r>
              <a:rPr lang="fi-FI" dirty="0">
                <a:solidFill>
                  <a:schemeClr val="bg1"/>
                </a:solidFill>
              </a:rPr>
              <a:t>… </a:t>
            </a:r>
            <a:r>
              <a:rPr lang="fi-FI" dirty="0" err="1">
                <a:solidFill>
                  <a:schemeClr val="bg1"/>
                </a:solidFill>
              </a:rPr>
              <a:t>depending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application</a:t>
            </a:r>
            <a:endParaRPr lang="fi-FI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082AE-69D8-4FC1-AEB8-E3C6679F20B5}"/>
              </a:ext>
            </a:extLst>
          </p:cNvPr>
          <p:cNvSpPr/>
          <p:nvPr/>
        </p:nvSpPr>
        <p:spPr>
          <a:xfrm>
            <a:off x="8244408" y="4145156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250016-7727-4991-B409-7C301E5D242C}"/>
              </a:ext>
            </a:extLst>
          </p:cNvPr>
          <p:cNvCxnSpPr>
            <a:cxnSpLocks/>
          </p:cNvCxnSpPr>
          <p:nvPr/>
        </p:nvCxnSpPr>
        <p:spPr>
          <a:xfrm>
            <a:off x="1259632" y="4103494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906457-B885-420A-8F98-E599F7FAB076}"/>
              </a:ext>
            </a:extLst>
          </p:cNvPr>
          <p:cNvSpPr/>
          <p:nvPr/>
        </p:nvSpPr>
        <p:spPr>
          <a:xfrm>
            <a:off x="1011271" y="620688"/>
            <a:ext cx="8149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Image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scanning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confocal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microscope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scanner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Accurately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control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spectra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adequate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optical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filters</a:t>
            </a: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Detect</a:t>
            </a:r>
            <a:r>
              <a:rPr lang="fi-FI" b="1" dirty="0">
                <a:solidFill>
                  <a:schemeClr val="bg1"/>
                </a:solidFill>
              </a:rPr>
              <a:t> single </a:t>
            </a:r>
            <a:r>
              <a:rPr lang="fi-FI" b="1" dirty="0" err="1">
                <a:solidFill>
                  <a:schemeClr val="bg1"/>
                </a:solidFill>
              </a:rPr>
              <a:t>photons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emission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respect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femtosecond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exciting</a:t>
            </a:r>
            <a:r>
              <a:rPr lang="fi-FI" b="1" dirty="0">
                <a:solidFill>
                  <a:schemeClr val="bg1"/>
                </a:solidFill>
              </a:rPr>
              <a:t> laser </a:t>
            </a:r>
            <a:r>
              <a:rPr lang="fi-FI" b="1" dirty="0" err="1">
                <a:solidFill>
                  <a:schemeClr val="bg1"/>
                </a:solidFill>
              </a:rPr>
              <a:t>pulses</a:t>
            </a:r>
            <a:r>
              <a:rPr lang="fi-FI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84D4F5-C20C-426B-8925-F4912AA79C15}"/>
              </a:ext>
            </a:extLst>
          </p:cNvPr>
          <p:cNvSpPr/>
          <p:nvPr/>
        </p:nvSpPr>
        <p:spPr>
          <a:xfrm>
            <a:off x="1187624" y="4129916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0D8D35-95F6-468B-9B0E-52487A0B483B}"/>
              </a:ext>
            </a:extLst>
          </p:cNvPr>
          <p:cNvCxnSpPr/>
          <p:nvPr/>
        </p:nvCxnSpPr>
        <p:spPr>
          <a:xfrm>
            <a:off x="2411760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A0954C-1029-46A6-A999-F7ED629449A9}"/>
              </a:ext>
            </a:extLst>
          </p:cNvPr>
          <p:cNvCxnSpPr/>
          <p:nvPr/>
        </p:nvCxnSpPr>
        <p:spPr>
          <a:xfrm>
            <a:off x="3635896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B43A7F-9DCC-414E-AC60-7155E3A45437}"/>
              </a:ext>
            </a:extLst>
          </p:cNvPr>
          <p:cNvSpPr/>
          <p:nvPr/>
        </p:nvSpPr>
        <p:spPr>
          <a:xfrm>
            <a:off x="1265830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ED04DE-1349-4618-A969-1D4CE0D042A8}"/>
              </a:ext>
            </a:extLst>
          </p:cNvPr>
          <p:cNvSpPr/>
          <p:nvPr/>
        </p:nvSpPr>
        <p:spPr>
          <a:xfrm>
            <a:off x="209138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07A637-F3E6-44C4-A444-50CA1960C2F1}"/>
              </a:ext>
            </a:extLst>
          </p:cNvPr>
          <p:cNvSpPr/>
          <p:nvPr/>
        </p:nvSpPr>
        <p:spPr>
          <a:xfrm>
            <a:off x="2916938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C5F920-3A2E-4B60-B4C5-573C7A443FB0}"/>
              </a:ext>
            </a:extLst>
          </p:cNvPr>
          <p:cNvSpPr/>
          <p:nvPr/>
        </p:nvSpPr>
        <p:spPr>
          <a:xfrm>
            <a:off x="3742492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8351F2-3F6E-4E36-8C5F-2A1078607229}"/>
              </a:ext>
            </a:extLst>
          </p:cNvPr>
          <p:cNvSpPr/>
          <p:nvPr/>
        </p:nvSpPr>
        <p:spPr>
          <a:xfrm>
            <a:off x="766834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F5E62E-4D56-4842-A241-EAAF34F0A00B}"/>
              </a:ext>
            </a:extLst>
          </p:cNvPr>
          <p:cNvSpPr/>
          <p:nvPr/>
        </p:nvSpPr>
        <p:spPr>
          <a:xfrm>
            <a:off x="8460441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E52892-CDBD-4B5B-B7AA-C7E7880FE131}"/>
              </a:ext>
            </a:extLst>
          </p:cNvPr>
          <p:cNvSpPr/>
          <p:nvPr/>
        </p:nvSpPr>
        <p:spPr>
          <a:xfrm>
            <a:off x="4568046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9F10E-C687-41E1-8C63-20145EA402A7}"/>
              </a:ext>
            </a:extLst>
          </p:cNvPr>
          <p:cNvCxnSpPr>
            <a:cxnSpLocks/>
          </p:cNvCxnSpPr>
          <p:nvPr/>
        </p:nvCxnSpPr>
        <p:spPr>
          <a:xfrm>
            <a:off x="1331640" y="3043119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260DB39-5A45-4F52-AD3A-EC6A7A6054E9}"/>
              </a:ext>
            </a:extLst>
          </p:cNvPr>
          <p:cNvSpPr/>
          <p:nvPr/>
        </p:nvSpPr>
        <p:spPr>
          <a:xfrm>
            <a:off x="2982147" y="2780928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DCF91D-748A-49B3-9D84-37E34C1A0D21}"/>
              </a:ext>
            </a:extLst>
          </p:cNvPr>
          <p:cNvCxnSpPr>
            <a:cxnSpLocks/>
          </p:cNvCxnSpPr>
          <p:nvPr/>
        </p:nvCxnSpPr>
        <p:spPr>
          <a:xfrm>
            <a:off x="2987824" y="3356992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305A6-3FA0-4088-BC4A-AC0F05989338}"/>
              </a:ext>
            </a:extLst>
          </p:cNvPr>
          <p:cNvSpPr/>
          <p:nvPr/>
        </p:nvSpPr>
        <p:spPr>
          <a:xfrm>
            <a:off x="2063069" y="4142981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D537D-3437-4BCE-968D-42B3CF5CB389}"/>
              </a:ext>
            </a:extLst>
          </p:cNvPr>
          <p:cNvSpPr/>
          <p:nvPr/>
        </p:nvSpPr>
        <p:spPr>
          <a:xfrm>
            <a:off x="3208961" y="4142981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792982-A1A7-4A1F-9BF1-F4DD8DC91B83}"/>
              </a:ext>
            </a:extLst>
          </p:cNvPr>
          <p:cNvCxnSpPr>
            <a:cxnSpLocks/>
          </p:cNvCxnSpPr>
          <p:nvPr/>
        </p:nvCxnSpPr>
        <p:spPr>
          <a:xfrm>
            <a:off x="1259632" y="3356992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C80239-7D0E-4B36-BBD0-1153E5167B80}"/>
              </a:ext>
            </a:extLst>
          </p:cNvPr>
          <p:cNvCxnSpPr>
            <a:cxnSpLocks/>
          </p:cNvCxnSpPr>
          <p:nvPr/>
        </p:nvCxnSpPr>
        <p:spPr>
          <a:xfrm>
            <a:off x="2123728" y="3356992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BE95E-2BFC-418B-B691-92D2A50B6835}"/>
              </a:ext>
            </a:extLst>
          </p:cNvPr>
          <p:cNvSpPr/>
          <p:nvPr/>
        </p:nvSpPr>
        <p:spPr>
          <a:xfrm>
            <a:off x="2069866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F950DC-9E4C-41C1-B261-795761843955}"/>
              </a:ext>
            </a:extLst>
          </p:cNvPr>
          <p:cNvSpPr/>
          <p:nvPr/>
        </p:nvSpPr>
        <p:spPr>
          <a:xfrm>
            <a:off x="3101419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32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Count </a:t>
            </a:r>
            <a:r>
              <a:rPr lang="fr-CA" sz="2400" b="1" dirty="0" err="1">
                <a:solidFill>
                  <a:schemeClr val="bg1"/>
                </a:solidFill>
              </a:rPr>
              <a:t>molecules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get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absolute</a:t>
            </a:r>
            <a:r>
              <a:rPr lang="fr-CA" sz="2400" b="1" dirty="0">
                <a:solidFill>
                  <a:schemeClr val="bg1"/>
                </a:solidFill>
              </a:rPr>
              <a:t> concentration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in single live </a:t>
            </a:r>
            <a:r>
              <a:rPr lang="fr-CA" sz="2400" b="1" dirty="0" err="1">
                <a:solidFill>
                  <a:schemeClr val="bg1"/>
                </a:solidFill>
              </a:rPr>
              <a:t>cells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br>
              <a:rPr lang="fr-CA" sz="2400" b="1" dirty="0">
                <a:solidFill>
                  <a:schemeClr val="bg1"/>
                </a:solidFill>
              </a:rPr>
            </a:br>
            <a:r>
              <a:rPr lang="fr-CA" sz="2400" b="1" dirty="0">
                <a:solidFill>
                  <a:schemeClr val="bg1"/>
                </a:solidFill>
              </a:rPr>
              <a:t>(Scanning)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548680"/>
            <a:ext cx="814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(#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dwell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): </a:t>
            </a:r>
            <a:r>
              <a:rPr lang="fi-FI" sz="2400" b="1" dirty="0">
                <a:solidFill>
                  <a:schemeClr val="bg1"/>
                </a:solidFill>
              </a:rPr>
              <a:t>F=n*e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variance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el-GR" sz="2400" b="1" dirty="0">
                <a:solidFill>
                  <a:schemeClr val="bg1"/>
                </a:solidFill>
              </a:rPr>
              <a:t>σ</a:t>
            </a:r>
            <a:r>
              <a:rPr lang="fi-FI" sz="2400" b="1" dirty="0">
                <a:solidFill>
                  <a:schemeClr val="bg1"/>
                </a:solidFill>
              </a:rPr>
              <a:t>=n*e</a:t>
            </a:r>
            <a:r>
              <a:rPr lang="fi-FI" sz="2400" b="1" baseline="30000" dirty="0">
                <a:solidFill>
                  <a:schemeClr val="bg1"/>
                </a:solidFill>
              </a:rPr>
              <a:t>2</a:t>
            </a:r>
            <a:r>
              <a:rPr lang="fi-FI" sz="2400" b="1" dirty="0">
                <a:solidFill>
                  <a:schemeClr val="bg1"/>
                </a:solidFill>
              </a:rPr>
              <a:t>+n*e           </a:t>
            </a:r>
            <a:r>
              <a:rPr lang="pt-BR" sz="2400" b="1" dirty="0">
                <a:solidFill>
                  <a:schemeClr val="bg1"/>
                </a:solidFill>
              </a:rPr>
              <a:t>e=σ/F-1, n=F/e</a:t>
            </a:r>
            <a:r>
              <a:rPr lang="pt-BR" dirty="0">
                <a:solidFill>
                  <a:schemeClr val="bg1"/>
                </a:solidFill>
              </a:rPr>
              <a:t>, at each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</a:t>
            </a:r>
            <a:r>
              <a:rPr lang="pt-BR" baseline="-25000" dirty="0">
                <a:solidFill>
                  <a:schemeClr val="bg1"/>
                </a:solidFill>
              </a:rPr>
              <a:t>dimer</a:t>
            </a:r>
            <a:r>
              <a:rPr lang="pt-BR" dirty="0">
                <a:solidFill>
                  <a:schemeClr val="bg1"/>
                </a:solidFill>
              </a:rPr>
              <a:t>=2*e</a:t>
            </a:r>
            <a:r>
              <a:rPr lang="pt-BR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so </a:t>
            </a:r>
            <a:r>
              <a:rPr lang="pt-BR" b="1" dirty="0">
                <a:solidFill>
                  <a:schemeClr val="bg1"/>
                </a:solidFill>
              </a:rPr>
              <a:t>s=e/e</a:t>
            </a:r>
            <a:r>
              <a:rPr lang="pt-BR" b="1" baseline="-25000" dirty="0">
                <a:solidFill>
                  <a:schemeClr val="bg1"/>
                </a:solidFill>
              </a:rPr>
              <a:t>monomer 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and </a:t>
            </a:r>
            <a:r>
              <a:rPr lang="pt-BR" b="1" dirty="0">
                <a:solidFill>
                  <a:schemeClr val="bg1"/>
                </a:solidFill>
              </a:rPr>
              <a:t>n</a:t>
            </a:r>
            <a:r>
              <a:rPr lang="pt-BR" b="1" baseline="-25000" dirty="0">
                <a:solidFill>
                  <a:schemeClr val="bg1"/>
                </a:solidFill>
              </a:rPr>
              <a:t>proteins</a:t>
            </a:r>
            <a:r>
              <a:rPr lang="pt-BR" b="1" dirty="0">
                <a:solidFill>
                  <a:schemeClr val="bg1"/>
                </a:solidFill>
              </a:rPr>
              <a:t>=F/ e</a:t>
            </a:r>
            <a:r>
              <a:rPr lang="pt-BR" b="1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e</a:t>
            </a:r>
            <a:r>
              <a:rPr lang="pt-BR" baseline="-25000" dirty="0">
                <a:solidFill>
                  <a:schemeClr val="bg1"/>
                </a:solidFill>
              </a:rPr>
              <a:t>monomer </a:t>
            </a:r>
            <a:r>
              <a:rPr lang="pt-BR" dirty="0">
                <a:solidFill>
                  <a:schemeClr val="bg1"/>
                </a:solidFill>
              </a:rPr>
              <a:t>from cells expressing the monomeric fluorophore “free” of protein binding</a:t>
            </a:r>
            <a:endParaRPr lang="fi-FI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06A690-F38D-437C-BF23-BD7F0075F3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16" y="2546568"/>
            <a:ext cx="6607810" cy="3474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6794375" y="4040966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3B93F-474C-4297-AF0F-6E672F1426D1}"/>
              </a:ext>
            </a:extLst>
          </p:cNvPr>
          <p:cNvSpPr/>
          <p:nvPr/>
        </p:nvSpPr>
        <p:spPr>
          <a:xfrm>
            <a:off x="1629611" y="6165304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Repeated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sample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scans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yield</a:t>
            </a:r>
            <a:r>
              <a:rPr lang="fi-FI" b="1" dirty="0">
                <a:solidFill>
                  <a:srgbClr val="FFFF00"/>
                </a:solidFill>
              </a:rPr>
              <a:t> ”</a:t>
            </a:r>
            <a:r>
              <a:rPr lang="fi-FI" b="1" dirty="0" err="1">
                <a:solidFill>
                  <a:srgbClr val="FFFF00"/>
                </a:solidFill>
              </a:rPr>
              <a:t>maps</a:t>
            </a:r>
            <a:r>
              <a:rPr lang="fi-FI" b="1" dirty="0">
                <a:solidFill>
                  <a:srgbClr val="FFFF00"/>
                </a:solidFill>
              </a:rPr>
              <a:t>” of </a:t>
            </a:r>
            <a:r>
              <a:rPr lang="fi-FI" b="1" dirty="0" err="1">
                <a:solidFill>
                  <a:srgbClr val="FFFF00"/>
                </a:solidFill>
              </a:rPr>
              <a:t>tagged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number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</a:t>
            </a:r>
            <a:r>
              <a:rPr lang="fi-FI" b="1" baseline="-25000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concentration</a:t>
            </a:r>
            <a:r>
              <a:rPr lang="fi-FI" b="1" dirty="0">
                <a:solidFill>
                  <a:srgbClr val="FFFF00"/>
                </a:solidFill>
              </a:rPr>
              <a:t>) and </a:t>
            </a:r>
            <a:r>
              <a:rPr lang="fi-FI" b="1" dirty="0" err="1">
                <a:solidFill>
                  <a:srgbClr val="FFFF00"/>
                </a:solidFill>
              </a:rPr>
              <a:t>stoichiometry</a:t>
            </a:r>
            <a:r>
              <a:rPr lang="fi-FI" b="1" dirty="0">
                <a:solidFill>
                  <a:srgbClr val="FFFF00"/>
                </a:solidFill>
              </a:rPr>
              <a:t> s (</a:t>
            </a:r>
            <a:r>
              <a:rPr lang="fi-FI" b="1" dirty="0" err="1">
                <a:solidFill>
                  <a:srgbClr val="FFFF00"/>
                </a:solidFill>
              </a:rPr>
              <a:t>oligomerization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clustering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25D34C9B-9E12-4064-A427-CE4B019B97A0}"/>
              </a:ext>
            </a:extLst>
          </p:cNvPr>
          <p:cNvSpPr/>
          <p:nvPr/>
        </p:nvSpPr>
        <p:spPr>
          <a:xfrm>
            <a:off x="1053547" y="627796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 droite 34">
            <a:extLst>
              <a:ext uri="{FF2B5EF4-FFF2-40B4-BE49-F238E27FC236}">
                <a16:creationId xmlns:a16="http://schemas.microsoft.com/office/drawing/2014/main" id="{0758A33B-4C14-467A-9445-332C057DE606}"/>
              </a:ext>
            </a:extLst>
          </p:cNvPr>
          <p:cNvSpPr/>
          <p:nvPr/>
        </p:nvSpPr>
        <p:spPr>
          <a:xfrm>
            <a:off x="5220072" y="123333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B61BE-0DDF-4FA0-A5F1-CAFBE747E86A}"/>
              </a:ext>
            </a:extLst>
          </p:cNvPr>
          <p:cNvSpPr/>
          <p:nvPr/>
        </p:nvSpPr>
        <p:spPr>
          <a:xfrm>
            <a:off x="3563888" y="2780928"/>
            <a:ext cx="19442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-GFP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fusion</a:t>
            </a:r>
            <a:endParaRPr lang="fi-FI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AC9A6-18D9-4B91-9C29-7F180443D953}"/>
              </a:ext>
            </a:extLst>
          </p:cNvPr>
          <p:cNvSpPr/>
          <p:nvPr/>
        </p:nvSpPr>
        <p:spPr>
          <a:xfrm>
            <a:off x="3563888" y="5589240"/>
            <a:ext cx="154817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monomeric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GFP</a:t>
            </a:r>
          </a:p>
        </p:txBody>
      </p:sp>
    </p:spTree>
    <p:extLst>
      <p:ext uri="{BB962C8B-B14F-4D97-AF65-F5344CB8AC3E}">
        <p14:creationId xmlns:p14="http://schemas.microsoft.com/office/powerpoint/2010/main" val="366241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A6C9A38-32B4-4B54-A236-799338358F8D}"/>
              </a:ext>
            </a:extLst>
          </p:cNvPr>
          <p:cNvSpPr/>
          <p:nvPr/>
        </p:nvSpPr>
        <p:spPr>
          <a:xfrm>
            <a:off x="2085742" y="636438"/>
            <a:ext cx="4972518" cy="35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Example of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data: G1/S transcription </a:t>
            </a:r>
            <a:r>
              <a:rPr lang="fr-CA" sz="2000" b="1" u="sng" dirty="0" err="1">
                <a:solidFill>
                  <a:schemeClr val="bg1"/>
                </a:solidFill>
              </a:rPr>
              <a:t>factors</a:t>
            </a:r>
            <a:r>
              <a:rPr lang="fr-CA" sz="2000" b="1" u="sng" dirty="0">
                <a:solidFill>
                  <a:schemeClr val="bg1"/>
                </a:solidFill>
              </a:rPr>
              <a:t> in </a:t>
            </a:r>
            <a:r>
              <a:rPr lang="fr-CA" sz="2000" b="1" u="sng" dirty="0" err="1">
                <a:solidFill>
                  <a:schemeClr val="bg1"/>
                </a:solidFill>
              </a:rPr>
              <a:t>yeast</a:t>
            </a:r>
            <a:r>
              <a:rPr lang="fr-CA" sz="2000" b="1" u="sng" dirty="0">
                <a:solidFill>
                  <a:schemeClr val="bg1"/>
                </a:solidFill>
              </a:rPr>
              <a:t> (TF)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844390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5421877" y="214921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pic>
        <p:nvPicPr>
          <p:cNvPr id="10" name="Image 180">
            <a:extLst>
              <a:ext uri="{FF2B5EF4-FFF2-40B4-BE49-F238E27FC236}">
                <a16:creationId xmlns:a16="http://schemas.microsoft.com/office/drawing/2014/main" id="{BBB4C110-7AEE-4576-9728-14D8342D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53726"/>
            <a:ext cx="3500549" cy="2006938"/>
          </a:xfrm>
          <a:prstGeom prst="rect">
            <a:avLst/>
          </a:prstGeom>
        </p:spPr>
      </p:pic>
      <p:sp>
        <p:nvSpPr>
          <p:cNvPr id="12" name="ZoneTexte 46">
            <a:extLst>
              <a:ext uri="{FF2B5EF4-FFF2-40B4-BE49-F238E27FC236}">
                <a16:creationId xmlns:a16="http://schemas.microsoft.com/office/drawing/2014/main" id="{8316E7D7-98AE-4DDF-B3FE-1C26871DC90D}"/>
              </a:ext>
            </a:extLst>
          </p:cNvPr>
          <p:cNvSpPr txBox="1"/>
          <p:nvPr/>
        </p:nvSpPr>
        <p:spPr>
          <a:xfrm>
            <a:off x="2224575" y="1755435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150</a:t>
            </a:r>
          </a:p>
        </p:txBody>
      </p:sp>
      <p:sp>
        <p:nvSpPr>
          <p:cNvPr id="13" name="ZoneTexte 35">
            <a:extLst>
              <a:ext uri="{FF2B5EF4-FFF2-40B4-BE49-F238E27FC236}">
                <a16:creationId xmlns:a16="http://schemas.microsoft.com/office/drawing/2014/main" id="{4B3D01A0-9E8B-4CFE-88DB-F6807F0A8262}"/>
              </a:ext>
            </a:extLst>
          </p:cNvPr>
          <p:cNvSpPr txBox="1"/>
          <p:nvPr/>
        </p:nvSpPr>
        <p:spPr>
          <a:xfrm>
            <a:off x="6215804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0.5</a:t>
            </a:r>
          </a:p>
        </p:txBody>
      </p:sp>
      <p:sp>
        <p:nvSpPr>
          <p:cNvPr id="14" name="ZoneTexte 36">
            <a:extLst>
              <a:ext uri="{FF2B5EF4-FFF2-40B4-BE49-F238E27FC236}">
                <a16:creationId xmlns:a16="http://schemas.microsoft.com/office/drawing/2014/main" id="{B4B5F493-3A8A-4476-B01D-DCD25B2927A0}"/>
              </a:ext>
            </a:extLst>
          </p:cNvPr>
          <p:cNvSpPr txBox="1"/>
          <p:nvPr/>
        </p:nvSpPr>
        <p:spPr>
          <a:xfrm>
            <a:off x="6208184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1.0</a:t>
            </a:r>
          </a:p>
        </p:txBody>
      </p:sp>
      <p:sp>
        <p:nvSpPr>
          <p:cNvPr id="15" name="ZoneTexte 34">
            <a:extLst>
              <a:ext uri="{FF2B5EF4-FFF2-40B4-BE49-F238E27FC236}">
                <a16:creationId xmlns:a16="http://schemas.microsoft.com/office/drawing/2014/main" id="{8E8E43E2-FD6E-458D-8875-11311C05EF5E}"/>
              </a:ext>
            </a:extLst>
          </p:cNvPr>
          <p:cNvSpPr txBox="1"/>
          <p:nvPr/>
        </p:nvSpPr>
        <p:spPr>
          <a:xfrm>
            <a:off x="6208184" y="1761697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1.5</a:t>
            </a:r>
          </a:p>
        </p:txBody>
      </p:sp>
      <p:cxnSp>
        <p:nvCxnSpPr>
          <p:cNvPr id="16" name="Connecteur droit 11">
            <a:extLst>
              <a:ext uri="{FF2B5EF4-FFF2-40B4-BE49-F238E27FC236}">
                <a16:creationId xmlns:a16="http://schemas.microsoft.com/office/drawing/2014/main" id="{D77B9F1D-928D-4B05-ACA1-49D46DE73BEB}"/>
              </a:ext>
            </a:extLst>
          </p:cNvPr>
          <p:cNvCxnSpPr/>
          <p:nvPr/>
        </p:nvCxnSpPr>
        <p:spPr>
          <a:xfrm flipV="1">
            <a:off x="2803949" y="2009992"/>
            <a:ext cx="3369661" cy="925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2">
            <a:extLst>
              <a:ext uri="{FF2B5EF4-FFF2-40B4-BE49-F238E27FC236}">
                <a16:creationId xmlns:a16="http://schemas.microsoft.com/office/drawing/2014/main" id="{CCCA487F-B105-4367-9356-04782A9F7579}"/>
              </a:ext>
            </a:extLst>
          </p:cNvPr>
          <p:cNvCxnSpPr/>
          <p:nvPr/>
        </p:nvCxnSpPr>
        <p:spPr>
          <a:xfrm flipV="1">
            <a:off x="3172562" y="2378971"/>
            <a:ext cx="3111385" cy="662343"/>
          </a:xfrm>
          <a:prstGeom prst="line">
            <a:avLst/>
          </a:prstGeom>
          <a:ln w="28575">
            <a:solidFill>
              <a:srgbClr val="475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4">
            <a:extLst>
              <a:ext uri="{FF2B5EF4-FFF2-40B4-BE49-F238E27FC236}">
                <a16:creationId xmlns:a16="http://schemas.microsoft.com/office/drawing/2014/main" id="{8820EF79-69D7-4E59-93C4-1C969CB2C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78768"/>
          <a:stretch/>
        </p:blipFill>
        <p:spPr>
          <a:xfrm>
            <a:off x="2619810" y="642354"/>
            <a:ext cx="3738739" cy="7608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C0F89A-21D0-45C3-A764-E5A5791BCCF7}"/>
              </a:ext>
            </a:extLst>
          </p:cNvPr>
          <p:cNvSpPr/>
          <p:nvPr/>
        </p:nvSpPr>
        <p:spPr>
          <a:xfrm>
            <a:off x="2619810" y="636438"/>
            <a:ext cx="3738739" cy="32953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ight Arrow 26">
            <a:extLst>
              <a:ext uri="{FF2B5EF4-FFF2-40B4-BE49-F238E27FC236}">
                <a16:creationId xmlns:a16="http://schemas.microsoft.com/office/drawing/2014/main" id="{2218C12C-9CD1-4C12-B7C5-3AB9BDE1A8FB}"/>
              </a:ext>
            </a:extLst>
          </p:cNvPr>
          <p:cNvSpPr/>
          <p:nvPr/>
        </p:nvSpPr>
        <p:spPr>
          <a:xfrm>
            <a:off x="2617682" y="3526439"/>
            <a:ext cx="4021200" cy="555359"/>
          </a:xfrm>
          <a:prstGeom prst="right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/>
              <a:t>Birth    G1 growth </a:t>
            </a:r>
            <a:r>
              <a:rPr lang="en-CA" sz="1400" b="1" dirty="0">
                <a:solidFill>
                  <a:srgbClr val="FF0000"/>
                </a:solidFill>
              </a:rPr>
              <a:t>     G1/S</a:t>
            </a:r>
            <a:r>
              <a:rPr lang="en-CA" sz="1400" b="1" dirty="0"/>
              <a:t>                            </a:t>
            </a:r>
            <a:r>
              <a:rPr lang="en-CA" sz="1400" b="1" dirty="0">
                <a:solidFill>
                  <a:srgbClr val="4759FF"/>
                </a:solidFill>
              </a:rPr>
              <a:t>G1/S</a:t>
            </a:r>
          </a:p>
        </p:txBody>
      </p:sp>
      <p:cxnSp>
        <p:nvCxnSpPr>
          <p:cNvPr id="21" name="Connecteur droit 22">
            <a:extLst>
              <a:ext uri="{FF2B5EF4-FFF2-40B4-BE49-F238E27FC236}">
                <a16:creationId xmlns:a16="http://schemas.microsoft.com/office/drawing/2014/main" id="{362603CB-508A-4CF9-98A3-2283E556B487}"/>
              </a:ext>
            </a:extLst>
          </p:cNvPr>
          <p:cNvCxnSpPr/>
          <p:nvPr/>
        </p:nvCxnSpPr>
        <p:spPr>
          <a:xfrm flipV="1">
            <a:off x="2619811" y="2466451"/>
            <a:ext cx="3599411" cy="4938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e 37">
            <a:extLst>
              <a:ext uri="{FF2B5EF4-FFF2-40B4-BE49-F238E27FC236}">
                <a16:creationId xmlns:a16="http://schemas.microsoft.com/office/drawing/2014/main" id="{4284F1E0-DC36-4E64-AA41-A48756CB551B}"/>
              </a:ext>
            </a:extLst>
          </p:cNvPr>
          <p:cNvGrpSpPr/>
          <p:nvPr/>
        </p:nvGrpSpPr>
        <p:grpSpPr>
          <a:xfrm>
            <a:off x="2103091" y="1376587"/>
            <a:ext cx="307777" cy="2278500"/>
            <a:chOff x="1574430" y="1107533"/>
            <a:chExt cx="374559" cy="2772890"/>
          </a:xfrm>
        </p:grpSpPr>
        <p:sp>
          <p:nvSpPr>
            <p:cNvPr id="23" name="ZoneTexte 19">
              <a:extLst>
                <a:ext uri="{FF2B5EF4-FFF2-40B4-BE49-F238E27FC236}">
                  <a16:creationId xmlns:a16="http://schemas.microsoft.com/office/drawing/2014/main" id="{888E2157-7789-4B3E-8F9D-380C5E199B73}"/>
                </a:ext>
              </a:extLst>
            </p:cNvPr>
            <p:cNvSpPr txBox="1"/>
            <p:nvPr/>
          </p:nvSpPr>
          <p:spPr>
            <a:xfrm rot="16200000">
              <a:off x="375265" y="2306698"/>
              <a:ext cx="2772890" cy="37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   [TF] (</a:t>
              </a:r>
              <a:r>
                <a:rPr lang="fr-CA" sz="1400" dirty="0" err="1"/>
                <a:t>nM</a:t>
              </a:r>
              <a:r>
                <a:rPr lang="fr-CA" sz="1400" dirty="0"/>
                <a:t>)          </a:t>
              </a:r>
              <a:r>
                <a:rPr lang="fr-CA" sz="1400" dirty="0">
                  <a:solidFill>
                    <a:srgbClr val="4759FF"/>
                  </a:solidFill>
                </a:rPr>
                <a:t>Glu </a:t>
              </a:r>
              <a:r>
                <a:rPr lang="fr-CA" sz="1400" dirty="0"/>
                <a:t>   </a:t>
              </a:r>
              <a:r>
                <a:rPr lang="fr-CA" sz="1400" dirty="0">
                  <a:solidFill>
                    <a:srgbClr val="FF0000"/>
                  </a:solidFill>
                </a:rPr>
                <a:t>Gly</a:t>
              </a:r>
            </a:p>
          </p:txBody>
        </p:sp>
        <p:sp>
          <p:nvSpPr>
            <p:cNvPr id="24" name="Ellipse 29">
              <a:extLst>
                <a:ext uri="{FF2B5EF4-FFF2-40B4-BE49-F238E27FC236}">
                  <a16:creationId xmlns:a16="http://schemas.microsoft.com/office/drawing/2014/main" id="{17994285-0445-4D75-95EF-CDA58BCC0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2203815"/>
              <a:ext cx="62548" cy="62548"/>
            </a:xfrm>
            <a:prstGeom prst="ellipse">
              <a:avLst/>
            </a:prstGeom>
            <a:solidFill>
              <a:srgbClr val="475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Ellipse 30">
              <a:extLst>
                <a:ext uri="{FF2B5EF4-FFF2-40B4-BE49-F238E27FC236}">
                  <a16:creationId xmlns:a16="http://schemas.microsoft.com/office/drawing/2014/main" id="{377BB687-6649-4B05-9BFF-3EE33AF9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1716178"/>
              <a:ext cx="62548" cy="625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6" name="Connecteur droit 31">
            <a:extLst>
              <a:ext uri="{FF2B5EF4-FFF2-40B4-BE49-F238E27FC236}">
                <a16:creationId xmlns:a16="http://schemas.microsoft.com/office/drawing/2014/main" id="{0C9CCD25-36F6-47E2-BDFE-432424A529A4}"/>
              </a:ext>
            </a:extLst>
          </p:cNvPr>
          <p:cNvCxnSpPr/>
          <p:nvPr/>
        </p:nvCxnSpPr>
        <p:spPr>
          <a:xfrm rot="5400000" flipV="1">
            <a:off x="6322707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32">
            <a:extLst>
              <a:ext uri="{FF2B5EF4-FFF2-40B4-BE49-F238E27FC236}">
                <a16:creationId xmlns:a16="http://schemas.microsoft.com/office/drawing/2014/main" id="{5422A794-CBBB-4E59-A939-B05046A88E5C}"/>
              </a:ext>
            </a:extLst>
          </p:cNvPr>
          <p:cNvCxnSpPr/>
          <p:nvPr/>
        </p:nvCxnSpPr>
        <p:spPr>
          <a:xfrm rot="5400000" flipV="1">
            <a:off x="6328968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33">
            <a:extLst>
              <a:ext uri="{FF2B5EF4-FFF2-40B4-BE49-F238E27FC236}">
                <a16:creationId xmlns:a16="http://schemas.microsoft.com/office/drawing/2014/main" id="{3DBD453D-BFA2-49F4-85B8-2128578B6E42}"/>
              </a:ext>
            </a:extLst>
          </p:cNvPr>
          <p:cNvCxnSpPr/>
          <p:nvPr/>
        </p:nvCxnSpPr>
        <p:spPr>
          <a:xfrm rot="5400000" flipV="1">
            <a:off x="6328968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38">
            <a:extLst>
              <a:ext uri="{FF2B5EF4-FFF2-40B4-BE49-F238E27FC236}">
                <a16:creationId xmlns:a16="http://schemas.microsoft.com/office/drawing/2014/main" id="{D5002B36-BCCC-4E82-8B52-F9076446B862}"/>
              </a:ext>
            </a:extLst>
          </p:cNvPr>
          <p:cNvCxnSpPr/>
          <p:nvPr/>
        </p:nvCxnSpPr>
        <p:spPr>
          <a:xfrm flipV="1">
            <a:off x="5896110" y="2459295"/>
            <a:ext cx="0" cy="1195791"/>
          </a:xfrm>
          <a:prstGeom prst="line">
            <a:avLst/>
          </a:prstGeom>
          <a:ln w="19050">
            <a:solidFill>
              <a:srgbClr val="4759FF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0">
            <a:extLst>
              <a:ext uri="{FF2B5EF4-FFF2-40B4-BE49-F238E27FC236}">
                <a16:creationId xmlns:a16="http://schemas.microsoft.com/office/drawing/2014/main" id="{3123320E-B89E-48D5-8F85-7AAFBE53BA55}"/>
              </a:ext>
            </a:extLst>
          </p:cNvPr>
          <p:cNvCxnSpPr/>
          <p:nvPr/>
        </p:nvCxnSpPr>
        <p:spPr>
          <a:xfrm flipV="1">
            <a:off x="4392133" y="2459295"/>
            <a:ext cx="0" cy="119579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4">
            <a:extLst>
              <a:ext uri="{FF2B5EF4-FFF2-40B4-BE49-F238E27FC236}">
                <a16:creationId xmlns:a16="http://schemas.microsoft.com/office/drawing/2014/main" id="{1D1CDD68-9D6D-4B16-BD62-87F7E388CCD8}"/>
              </a:ext>
            </a:extLst>
          </p:cNvPr>
          <p:cNvSpPr txBox="1"/>
          <p:nvPr/>
        </p:nvSpPr>
        <p:spPr>
          <a:xfrm>
            <a:off x="2262143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50</a:t>
            </a:r>
          </a:p>
        </p:txBody>
      </p:sp>
      <p:sp>
        <p:nvSpPr>
          <p:cNvPr id="32" name="ZoneTexte 45">
            <a:extLst>
              <a:ext uri="{FF2B5EF4-FFF2-40B4-BE49-F238E27FC236}">
                <a16:creationId xmlns:a16="http://schemas.microsoft.com/office/drawing/2014/main" id="{501CE04B-5CC6-43D0-858A-AE77E03B2B16}"/>
              </a:ext>
            </a:extLst>
          </p:cNvPr>
          <p:cNvSpPr txBox="1"/>
          <p:nvPr/>
        </p:nvSpPr>
        <p:spPr>
          <a:xfrm>
            <a:off x="2224575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100</a:t>
            </a:r>
          </a:p>
        </p:txBody>
      </p:sp>
      <p:cxnSp>
        <p:nvCxnSpPr>
          <p:cNvPr id="33" name="Connecteur droit 47">
            <a:extLst>
              <a:ext uri="{FF2B5EF4-FFF2-40B4-BE49-F238E27FC236}">
                <a16:creationId xmlns:a16="http://schemas.microsoft.com/office/drawing/2014/main" id="{44F60B0D-A5EF-48E5-A716-DD194CB35EEB}"/>
              </a:ext>
            </a:extLst>
          </p:cNvPr>
          <p:cNvCxnSpPr/>
          <p:nvPr/>
        </p:nvCxnSpPr>
        <p:spPr>
          <a:xfrm rot="5400000" flipV="1">
            <a:off x="2647265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48">
            <a:extLst>
              <a:ext uri="{FF2B5EF4-FFF2-40B4-BE49-F238E27FC236}">
                <a16:creationId xmlns:a16="http://schemas.microsoft.com/office/drawing/2014/main" id="{8E525359-32EA-4CE9-AC0F-C27FC1D27A97}"/>
              </a:ext>
            </a:extLst>
          </p:cNvPr>
          <p:cNvCxnSpPr/>
          <p:nvPr/>
        </p:nvCxnSpPr>
        <p:spPr>
          <a:xfrm rot="5400000" flipV="1">
            <a:off x="2653526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49">
            <a:extLst>
              <a:ext uri="{FF2B5EF4-FFF2-40B4-BE49-F238E27FC236}">
                <a16:creationId xmlns:a16="http://schemas.microsoft.com/office/drawing/2014/main" id="{BB3DB5B6-B044-4B9E-B09D-4AC381F0F846}"/>
              </a:ext>
            </a:extLst>
          </p:cNvPr>
          <p:cNvCxnSpPr/>
          <p:nvPr/>
        </p:nvCxnSpPr>
        <p:spPr>
          <a:xfrm rot="5400000" flipV="1">
            <a:off x="2653526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e 50">
            <a:extLst>
              <a:ext uri="{FF2B5EF4-FFF2-40B4-BE49-F238E27FC236}">
                <a16:creationId xmlns:a16="http://schemas.microsoft.com/office/drawing/2014/main" id="{E9C57CF0-B5EF-4A65-8BDB-9F7CEB953878}"/>
              </a:ext>
            </a:extLst>
          </p:cNvPr>
          <p:cNvGrpSpPr/>
          <p:nvPr/>
        </p:nvGrpSpPr>
        <p:grpSpPr>
          <a:xfrm>
            <a:off x="6535038" y="1353726"/>
            <a:ext cx="523220" cy="2278500"/>
            <a:chOff x="6272593" y="1107532"/>
            <a:chExt cx="636749" cy="2772890"/>
          </a:xfrm>
        </p:grpSpPr>
        <p:sp>
          <p:nvSpPr>
            <p:cNvPr id="38" name="ZoneTexte 51">
              <a:extLst>
                <a:ext uri="{FF2B5EF4-FFF2-40B4-BE49-F238E27FC236}">
                  <a16:creationId xmlns:a16="http://schemas.microsoft.com/office/drawing/2014/main" id="{946BA6F8-1EDB-4A9C-833E-D93C74B812BD}"/>
                </a:ext>
              </a:extLst>
            </p:cNvPr>
            <p:cNvSpPr txBox="1"/>
            <p:nvPr/>
          </p:nvSpPr>
          <p:spPr>
            <a:xfrm rot="16200000">
              <a:off x="5204523" y="2175602"/>
              <a:ext cx="2772890" cy="63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TF to G1/S </a:t>
              </a:r>
              <a:r>
                <a:rPr lang="fr-CA" sz="1400" dirty="0" err="1"/>
                <a:t>promoters</a:t>
              </a:r>
              <a:r>
                <a:rPr lang="fr-CA" sz="1400" dirty="0"/>
                <a:t> ratio</a:t>
              </a:r>
              <a:br>
                <a:rPr lang="fr-CA" sz="1400" dirty="0"/>
              </a:br>
              <a:r>
                <a:rPr lang="fr-CA" sz="1400" dirty="0">
                  <a:solidFill>
                    <a:srgbClr val="4759FF"/>
                  </a:solidFill>
                </a:rPr>
                <a:t>Glu  </a:t>
              </a:r>
              <a:r>
                <a:rPr lang="fr-CA" sz="1400" dirty="0"/>
                <a:t>   </a:t>
              </a:r>
              <a:r>
                <a:rPr lang="fr-CA" sz="1400" dirty="0" err="1">
                  <a:solidFill>
                    <a:srgbClr val="FF0000"/>
                  </a:solidFill>
                </a:rPr>
                <a:t>Gly</a:t>
              </a:r>
              <a:endParaRPr lang="fr-CA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52">
              <a:extLst>
                <a:ext uri="{FF2B5EF4-FFF2-40B4-BE49-F238E27FC236}">
                  <a16:creationId xmlns:a16="http://schemas.microsoft.com/office/drawing/2014/main" id="{3FFAB70C-33F0-4419-8D25-4A7B3F0C5B4E}"/>
                </a:ext>
              </a:extLst>
            </p:cNvPr>
            <p:cNvCxnSpPr/>
            <p:nvPr/>
          </p:nvCxnSpPr>
          <p:spPr>
            <a:xfrm flipV="1">
              <a:off x="6750964" y="2955271"/>
              <a:ext cx="0" cy="102604"/>
            </a:xfrm>
            <a:prstGeom prst="line">
              <a:avLst/>
            </a:prstGeom>
            <a:ln w="28575">
              <a:solidFill>
                <a:srgbClr val="4759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53">
              <a:extLst>
                <a:ext uri="{FF2B5EF4-FFF2-40B4-BE49-F238E27FC236}">
                  <a16:creationId xmlns:a16="http://schemas.microsoft.com/office/drawing/2014/main" id="{88740C3B-F3B4-437E-81C8-E1E5EDB22715}"/>
                </a:ext>
              </a:extLst>
            </p:cNvPr>
            <p:cNvCxnSpPr/>
            <p:nvPr/>
          </p:nvCxnSpPr>
          <p:spPr>
            <a:xfrm flipV="1">
              <a:off x="6754221" y="2401793"/>
              <a:ext cx="0" cy="102604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56">
            <a:extLst>
              <a:ext uri="{FF2B5EF4-FFF2-40B4-BE49-F238E27FC236}">
                <a16:creationId xmlns:a16="http://schemas.microsoft.com/office/drawing/2014/main" id="{362422FB-1B37-46A2-BAAC-3F4B4777EBD1}"/>
              </a:ext>
            </a:extLst>
          </p:cNvPr>
          <p:cNvSpPr txBox="1"/>
          <p:nvPr/>
        </p:nvSpPr>
        <p:spPr>
          <a:xfrm>
            <a:off x="5612874" y="3438701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30fL</a:t>
            </a:r>
          </a:p>
        </p:txBody>
      </p:sp>
      <p:sp>
        <p:nvSpPr>
          <p:cNvPr id="43" name="ZoneTexte 59">
            <a:extLst>
              <a:ext uri="{FF2B5EF4-FFF2-40B4-BE49-F238E27FC236}">
                <a16:creationId xmlns:a16="http://schemas.microsoft.com/office/drawing/2014/main" id="{5ECF98E3-5AE8-475E-82A7-A612D4835C59}"/>
              </a:ext>
            </a:extLst>
          </p:cNvPr>
          <p:cNvSpPr txBox="1"/>
          <p:nvPr/>
        </p:nvSpPr>
        <p:spPr>
          <a:xfrm>
            <a:off x="2411244" y="3442090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Size = 10fL</a:t>
            </a:r>
          </a:p>
        </p:txBody>
      </p:sp>
      <p:sp>
        <p:nvSpPr>
          <p:cNvPr id="44" name="ZoneTexte 175">
            <a:extLst>
              <a:ext uri="{FF2B5EF4-FFF2-40B4-BE49-F238E27FC236}">
                <a16:creationId xmlns:a16="http://schemas.microsoft.com/office/drawing/2014/main" id="{B40B9134-226F-4A20-830E-65F9A5780A83}"/>
              </a:ext>
            </a:extLst>
          </p:cNvPr>
          <p:cNvSpPr txBox="1"/>
          <p:nvPr/>
        </p:nvSpPr>
        <p:spPr>
          <a:xfrm>
            <a:off x="2627784" y="660394"/>
            <a:ext cx="77766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TF-GFP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B85B9F-1203-4C8E-B9EF-A04A4F021443}"/>
              </a:ext>
            </a:extLst>
          </p:cNvPr>
          <p:cNvSpPr/>
          <p:nvPr/>
        </p:nvSpPr>
        <p:spPr>
          <a:xfrm>
            <a:off x="6115809" y="1565572"/>
            <a:ext cx="115603" cy="203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Forme libre 178">
            <a:extLst>
              <a:ext uri="{FF2B5EF4-FFF2-40B4-BE49-F238E27FC236}">
                <a16:creationId xmlns:a16="http://schemas.microsoft.com/office/drawing/2014/main" id="{13D9201D-5AC7-4B12-B3A3-B1E08F41F2CB}"/>
              </a:ext>
            </a:extLst>
          </p:cNvPr>
          <p:cNvSpPr/>
          <p:nvPr/>
        </p:nvSpPr>
        <p:spPr>
          <a:xfrm>
            <a:off x="2767988" y="2612376"/>
            <a:ext cx="637465" cy="167065"/>
          </a:xfrm>
          <a:custGeom>
            <a:avLst/>
            <a:gdLst>
              <a:gd name="connsiteX0" fmla="*/ 2373 w 637465"/>
              <a:gd name="connsiteY0" fmla="*/ 125730 h 167065"/>
              <a:gd name="connsiteX1" fmla="*/ 2373 w 637465"/>
              <a:gd name="connsiteY1" fmla="*/ 125730 h 167065"/>
              <a:gd name="connsiteX2" fmla="*/ 4278 w 637465"/>
              <a:gd name="connsiteY2" fmla="*/ 163830 h 167065"/>
              <a:gd name="connsiteX3" fmla="*/ 36663 w 637465"/>
              <a:gd name="connsiteY3" fmla="*/ 161925 h 167065"/>
              <a:gd name="connsiteX4" fmla="*/ 63333 w 637465"/>
              <a:gd name="connsiteY4" fmla="*/ 154305 h 167065"/>
              <a:gd name="connsiteX5" fmla="*/ 69048 w 637465"/>
              <a:gd name="connsiteY5" fmla="*/ 152400 h 167065"/>
              <a:gd name="connsiteX6" fmla="*/ 80478 w 637465"/>
              <a:gd name="connsiteY6" fmla="*/ 150495 h 167065"/>
              <a:gd name="connsiteX7" fmla="*/ 86193 w 637465"/>
              <a:gd name="connsiteY7" fmla="*/ 148590 h 167065"/>
              <a:gd name="connsiteX8" fmla="*/ 103338 w 637465"/>
              <a:gd name="connsiteY8" fmla="*/ 146685 h 167065"/>
              <a:gd name="connsiteX9" fmla="*/ 109053 w 637465"/>
              <a:gd name="connsiteY9" fmla="*/ 142875 h 167065"/>
              <a:gd name="connsiteX10" fmla="*/ 120483 w 637465"/>
              <a:gd name="connsiteY10" fmla="*/ 139065 h 167065"/>
              <a:gd name="connsiteX11" fmla="*/ 126198 w 637465"/>
              <a:gd name="connsiteY11" fmla="*/ 137160 h 167065"/>
              <a:gd name="connsiteX12" fmla="*/ 131913 w 637465"/>
              <a:gd name="connsiteY12" fmla="*/ 135255 h 167065"/>
              <a:gd name="connsiteX13" fmla="*/ 139533 w 637465"/>
              <a:gd name="connsiteY13" fmla="*/ 133350 h 167065"/>
              <a:gd name="connsiteX14" fmla="*/ 150963 w 637465"/>
              <a:gd name="connsiteY14" fmla="*/ 129540 h 167065"/>
              <a:gd name="connsiteX15" fmla="*/ 162393 w 637465"/>
              <a:gd name="connsiteY15" fmla="*/ 127635 h 167065"/>
              <a:gd name="connsiteX16" fmla="*/ 221448 w 637465"/>
              <a:gd name="connsiteY16" fmla="*/ 123825 h 167065"/>
              <a:gd name="connsiteX17" fmla="*/ 238593 w 637465"/>
              <a:gd name="connsiteY17" fmla="*/ 116205 h 167065"/>
              <a:gd name="connsiteX18" fmla="*/ 244308 w 637465"/>
              <a:gd name="connsiteY18" fmla="*/ 114300 h 167065"/>
              <a:gd name="connsiteX19" fmla="*/ 250023 w 637465"/>
              <a:gd name="connsiteY19" fmla="*/ 110490 h 167065"/>
              <a:gd name="connsiteX20" fmla="*/ 270978 w 637465"/>
              <a:gd name="connsiteY20" fmla="*/ 108585 h 167065"/>
              <a:gd name="connsiteX21" fmla="*/ 284313 w 637465"/>
              <a:gd name="connsiteY21" fmla="*/ 106680 h 167065"/>
              <a:gd name="connsiteX22" fmla="*/ 322413 w 637465"/>
              <a:gd name="connsiteY22" fmla="*/ 104775 h 167065"/>
              <a:gd name="connsiteX23" fmla="*/ 339558 w 637465"/>
              <a:gd name="connsiteY23" fmla="*/ 99060 h 167065"/>
              <a:gd name="connsiteX24" fmla="*/ 350988 w 637465"/>
              <a:gd name="connsiteY24" fmla="*/ 95250 h 167065"/>
              <a:gd name="connsiteX25" fmla="*/ 368133 w 637465"/>
              <a:gd name="connsiteY25" fmla="*/ 89535 h 167065"/>
              <a:gd name="connsiteX26" fmla="*/ 373848 w 637465"/>
              <a:gd name="connsiteY26" fmla="*/ 87630 h 167065"/>
              <a:gd name="connsiteX27" fmla="*/ 389088 w 637465"/>
              <a:gd name="connsiteY27" fmla="*/ 81915 h 167065"/>
              <a:gd name="connsiteX28" fmla="*/ 394803 w 637465"/>
              <a:gd name="connsiteY28" fmla="*/ 76200 h 167065"/>
              <a:gd name="connsiteX29" fmla="*/ 408138 w 637465"/>
              <a:gd name="connsiteY29" fmla="*/ 74295 h 167065"/>
              <a:gd name="connsiteX30" fmla="*/ 430998 w 637465"/>
              <a:gd name="connsiteY30" fmla="*/ 85725 h 167065"/>
              <a:gd name="connsiteX31" fmla="*/ 442428 w 637465"/>
              <a:gd name="connsiteY31" fmla="*/ 91440 h 167065"/>
              <a:gd name="connsiteX32" fmla="*/ 516723 w 637465"/>
              <a:gd name="connsiteY32" fmla="*/ 89535 h 167065"/>
              <a:gd name="connsiteX33" fmla="*/ 528153 w 637465"/>
              <a:gd name="connsiteY33" fmla="*/ 81915 h 167065"/>
              <a:gd name="connsiteX34" fmla="*/ 551013 w 637465"/>
              <a:gd name="connsiteY34" fmla="*/ 74295 h 167065"/>
              <a:gd name="connsiteX35" fmla="*/ 556728 w 637465"/>
              <a:gd name="connsiteY35" fmla="*/ 72390 h 167065"/>
              <a:gd name="connsiteX36" fmla="*/ 562443 w 637465"/>
              <a:gd name="connsiteY36" fmla="*/ 70485 h 167065"/>
              <a:gd name="connsiteX37" fmla="*/ 575778 w 637465"/>
              <a:gd name="connsiteY37" fmla="*/ 64770 h 167065"/>
              <a:gd name="connsiteX38" fmla="*/ 587208 w 637465"/>
              <a:gd name="connsiteY38" fmla="*/ 59055 h 167065"/>
              <a:gd name="connsiteX39" fmla="*/ 592923 w 637465"/>
              <a:gd name="connsiteY39" fmla="*/ 55245 h 167065"/>
              <a:gd name="connsiteX40" fmla="*/ 598638 w 637465"/>
              <a:gd name="connsiteY40" fmla="*/ 53340 h 167065"/>
              <a:gd name="connsiteX41" fmla="*/ 610068 w 637465"/>
              <a:gd name="connsiteY41" fmla="*/ 45720 h 167065"/>
              <a:gd name="connsiteX42" fmla="*/ 619593 w 637465"/>
              <a:gd name="connsiteY42" fmla="*/ 43815 h 167065"/>
              <a:gd name="connsiteX43" fmla="*/ 631023 w 637465"/>
              <a:gd name="connsiteY43" fmla="*/ 40005 h 167065"/>
              <a:gd name="connsiteX44" fmla="*/ 634833 w 637465"/>
              <a:gd name="connsiteY44" fmla="*/ 34290 h 167065"/>
              <a:gd name="connsiteX45" fmla="*/ 634833 w 637465"/>
              <a:gd name="connsiteY45" fmla="*/ 1905 h 167065"/>
              <a:gd name="connsiteX46" fmla="*/ 629118 w 637465"/>
              <a:gd name="connsiteY46" fmla="*/ 0 h 167065"/>
              <a:gd name="connsiteX47" fmla="*/ 575778 w 637465"/>
              <a:gd name="connsiteY47" fmla="*/ 1905 h 167065"/>
              <a:gd name="connsiteX48" fmla="*/ 556728 w 637465"/>
              <a:gd name="connsiteY48" fmla="*/ 3810 h 167065"/>
              <a:gd name="connsiteX49" fmla="*/ 552918 w 637465"/>
              <a:gd name="connsiteY49" fmla="*/ 9525 h 167065"/>
              <a:gd name="connsiteX50" fmla="*/ 547203 w 637465"/>
              <a:gd name="connsiteY50" fmla="*/ 11430 h 167065"/>
              <a:gd name="connsiteX51" fmla="*/ 541488 w 637465"/>
              <a:gd name="connsiteY51" fmla="*/ 15240 h 167065"/>
              <a:gd name="connsiteX52" fmla="*/ 535773 w 637465"/>
              <a:gd name="connsiteY52" fmla="*/ 17145 h 167065"/>
              <a:gd name="connsiteX53" fmla="*/ 514818 w 637465"/>
              <a:gd name="connsiteY53" fmla="*/ 20955 h 167065"/>
              <a:gd name="connsiteX54" fmla="*/ 457668 w 637465"/>
              <a:gd name="connsiteY54" fmla="*/ 19050 h 167065"/>
              <a:gd name="connsiteX55" fmla="*/ 446238 w 637465"/>
              <a:gd name="connsiteY55" fmla="*/ 15240 h 167065"/>
              <a:gd name="connsiteX56" fmla="*/ 385278 w 637465"/>
              <a:gd name="connsiteY56" fmla="*/ 17145 h 167065"/>
              <a:gd name="connsiteX57" fmla="*/ 379563 w 637465"/>
              <a:gd name="connsiteY57" fmla="*/ 19050 h 167065"/>
              <a:gd name="connsiteX58" fmla="*/ 352893 w 637465"/>
              <a:gd name="connsiteY58" fmla="*/ 20955 h 167065"/>
              <a:gd name="connsiteX59" fmla="*/ 333843 w 637465"/>
              <a:gd name="connsiteY59" fmla="*/ 28575 h 167065"/>
              <a:gd name="connsiteX60" fmla="*/ 328128 w 637465"/>
              <a:gd name="connsiteY60" fmla="*/ 30480 h 167065"/>
              <a:gd name="connsiteX61" fmla="*/ 320508 w 637465"/>
              <a:gd name="connsiteY61" fmla="*/ 34290 h 167065"/>
              <a:gd name="connsiteX62" fmla="*/ 314793 w 637465"/>
              <a:gd name="connsiteY62" fmla="*/ 38100 h 167065"/>
              <a:gd name="connsiteX63" fmla="*/ 295743 w 637465"/>
              <a:gd name="connsiteY63" fmla="*/ 41910 h 167065"/>
              <a:gd name="connsiteX64" fmla="*/ 282408 w 637465"/>
              <a:gd name="connsiteY64" fmla="*/ 47625 h 167065"/>
              <a:gd name="connsiteX65" fmla="*/ 263358 w 637465"/>
              <a:gd name="connsiteY65" fmla="*/ 53340 h 167065"/>
              <a:gd name="connsiteX66" fmla="*/ 251928 w 637465"/>
              <a:gd name="connsiteY66" fmla="*/ 57150 h 167065"/>
              <a:gd name="connsiteX67" fmla="*/ 244308 w 637465"/>
              <a:gd name="connsiteY67" fmla="*/ 59055 h 167065"/>
              <a:gd name="connsiteX68" fmla="*/ 238593 w 637465"/>
              <a:gd name="connsiteY68" fmla="*/ 60960 h 167065"/>
              <a:gd name="connsiteX69" fmla="*/ 215733 w 637465"/>
              <a:gd name="connsiteY69" fmla="*/ 64770 h 167065"/>
              <a:gd name="connsiteX70" fmla="*/ 208113 w 637465"/>
              <a:gd name="connsiteY70" fmla="*/ 68580 h 167065"/>
              <a:gd name="connsiteX71" fmla="*/ 177633 w 637465"/>
              <a:gd name="connsiteY71" fmla="*/ 72390 h 167065"/>
              <a:gd name="connsiteX72" fmla="*/ 170013 w 637465"/>
              <a:gd name="connsiteY72" fmla="*/ 74295 h 167065"/>
              <a:gd name="connsiteX73" fmla="*/ 154773 w 637465"/>
              <a:gd name="connsiteY73" fmla="*/ 80010 h 167065"/>
              <a:gd name="connsiteX74" fmla="*/ 126198 w 637465"/>
              <a:gd name="connsiteY74" fmla="*/ 85725 h 167065"/>
              <a:gd name="connsiteX75" fmla="*/ 118578 w 637465"/>
              <a:gd name="connsiteY75" fmla="*/ 87630 h 167065"/>
              <a:gd name="connsiteX76" fmla="*/ 112863 w 637465"/>
              <a:gd name="connsiteY76" fmla="*/ 89535 h 167065"/>
              <a:gd name="connsiteX77" fmla="*/ 86193 w 637465"/>
              <a:gd name="connsiteY77" fmla="*/ 95250 h 167065"/>
              <a:gd name="connsiteX78" fmla="*/ 74763 w 637465"/>
              <a:gd name="connsiteY78" fmla="*/ 99060 h 167065"/>
              <a:gd name="connsiteX79" fmla="*/ 69048 w 637465"/>
              <a:gd name="connsiteY79" fmla="*/ 100965 h 167065"/>
              <a:gd name="connsiteX80" fmla="*/ 57618 w 637465"/>
              <a:gd name="connsiteY80" fmla="*/ 106680 h 167065"/>
              <a:gd name="connsiteX81" fmla="*/ 51903 w 637465"/>
              <a:gd name="connsiteY81" fmla="*/ 110490 h 167065"/>
              <a:gd name="connsiteX82" fmla="*/ 46188 w 637465"/>
              <a:gd name="connsiteY82" fmla="*/ 112395 h 167065"/>
              <a:gd name="connsiteX83" fmla="*/ 40473 w 637465"/>
              <a:gd name="connsiteY83" fmla="*/ 116205 h 167065"/>
              <a:gd name="connsiteX84" fmla="*/ 19518 w 637465"/>
              <a:gd name="connsiteY84" fmla="*/ 121920 h 167065"/>
              <a:gd name="connsiteX85" fmla="*/ 6183 w 637465"/>
              <a:gd name="connsiteY85" fmla="*/ 125730 h 167065"/>
              <a:gd name="connsiteX86" fmla="*/ 2373 w 637465"/>
              <a:gd name="connsiteY86" fmla="*/ 125730 h 1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37465" h="167065">
                <a:moveTo>
                  <a:pt x="2373" y="125730"/>
                </a:moveTo>
                <a:lnTo>
                  <a:pt x="2373" y="125730"/>
                </a:lnTo>
                <a:cubicBezTo>
                  <a:pt x="3008" y="138430"/>
                  <a:pt x="-4467" y="154599"/>
                  <a:pt x="4278" y="163830"/>
                </a:cubicBezTo>
                <a:cubicBezTo>
                  <a:pt x="11715" y="171680"/>
                  <a:pt x="25894" y="162904"/>
                  <a:pt x="36663" y="161925"/>
                </a:cubicBezTo>
                <a:cubicBezTo>
                  <a:pt x="45906" y="161085"/>
                  <a:pt x="54623" y="157208"/>
                  <a:pt x="63333" y="154305"/>
                </a:cubicBezTo>
                <a:cubicBezTo>
                  <a:pt x="65238" y="153670"/>
                  <a:pt x="67067" y="152730"/>
                  <a:pt x="69048" y="152400"/>
                </a:cubicBezTo>
                <a:cubicBezTo>
                  <a:pt x="72858" y="151765"/>
                  <a:pt x="76707" y="151333"/>
                  <a:pt x="80478" y="150495"/>
                </a:cubicBezTo>
                <a:cubicBezTo>
                  <a:pt x="82438" y="150059"/>
                  <a:pt x="84212" y="148920"/>
                  <a:pt x="86193" y="148590"/>
                </a:cubicBezTo>
                <a:cubicBezTo>
                  <a:pt x="91865" y="147645"/>
                  <a:pt x="97623" y="147320"/>
                  <a:pt x="103338" y="146685"/>
                </a:cubicBezTo>
                <a:cubicBezTo>
                  <a:pt x="105243" y="145415"/>
                  <a:pt x="106961" y="143805"/>
                  <a:pt x="109053" y="142875"/>
                </a:cubicBezTo>
                <a:cubicBezTo>
                  <a:pt x="112723" y="141244"/>
                  <a:pt x="116673" y="140335"/>
                  <a:pt x="120483" y="139065"/>
                </a:cubicBezTo>
                <a:lnTo>
                  <a:pt x="126198" y="137160"/>
                </a:lnTo>
                <a:cubicBezTo>
                  <a:pt x="128103" y="136525"/>
                  <a:pt x="129965" y="135742"/>
                  <a:pt x="131913" y="135255"/>
                </a:cubicBezTo>
                <a:cubicBezTo>
                  <a:pt x="134453" y="134620"/>
                  <a:pt x="137025" y="134102"/>
                  <a:pt x="139533" y="133350"/>
                </a:cubicBezTo>
                <a:cubicBezTo>
                  <a:pt x="143380" y="132196"/>
                  <a:pt x="147002" y="130200"/>
                  <a:pt x="150963" y="129540"/>
                </a:cubicBezTo>
                <a:cubicBezTo>
                  <a:pt x="154773" y="128905"/>
                  <a:pt x="158560" y="128114"/>
                  <a:pt x="162393" y="127635"/>
                </a:cubicBezTo>
                <a:cubicBezTo>
                  <a:pt x="184281" y="124899"/>
                  <a:pt x="196922" y="124993"/>
                  <a:pt x="221448" y="123825"/>
                </a:cubicBezTo>
                <a:cubicBezTo>
                  <a:pt x="250936" y="113996"/>
                  <a:pt x="220480" y="125262"/>
                  <a:pt x="238593" y="116205"/>
                </a:cubicBezTo>
                <a:cubicBezTo>
                  <a:pt x="240389" y="115307"/>
                  <a:pt x="242512" y="115198"/>
                  <a:pt x="244308" y="114300"/>
                </a:cubicBezTo>
                <a:cubicBezTo>
                  <a:pt x="246356" y="113276"/>
                  <a:pt x="247784" y="110970"/>
                  <a:pt x="250023" y="110490"/>
                </a:cubicBezTo>
                <a:cubicBezTo>
                  <a:pt x="256881" y="109020"/>
                  <a:pt x="264007" y="109360"/>
                  <a:pt x="270978" y="108585"/>
                </a:cubicBezTo>
                <a:cubicBezTo>
                  <a:pt x="275441" y="108089"/>
                  <a:pt x="279835" y="107012"/>
                  <a:pt x="284313" y="106680"/>
                </a:cubicBezTo>
                <a:cubicBezTo>
                  <a:pt x="296994" y="105741"/>
                  <a:pt x="309713" y="105410"/>
                  <a:pt x="322413" y="104775"/>
                </a:cubicBezTo>
                <a:cubicBezTo>
                  <a:pt x="332965" y="97741"/>
                  <a:pt x="323132" y="103167"/>
                  <a:pt x="339558" y="99060"/>
                </a:cubicBezTo>
                <a:cubicBezTo>
                  <a:pt x="343454" y="98086"/>
                  <a:pt x="347178" y="96520"/>
                  <a:pt x="350988" y="95250"/>
                </a:cubicBezTo>
                <a:lnTo>
                  <a:pt x="368133" y="89535"/>
                </a:lnTo>
                <a:cubicBezTo>
                  <a:pt x="370038" y="88900"/>
                  <a:pt x="372177" y="88744"/>
                  <a:pt x="373848" y="87630"/>
                </a:cubicBezTo>
                <a:cubicBezTo>
                  <a:pt x="382257" y="82024"/>
                  <a:pt x="377318" y="84269"/>
                  <a:pt x="389088" y="81915"/>
                </a:cubicBezTo>
                <a:cubicBezTo>
                  <a:pt x="390993" y="80010"/>
                  <a:pt x="392302" y="77201"/>
                  <a:pt x="394803" y="76200"/>
                </a:cubicBezTo>
                <a:cubicBezTo>
                  <a:pt x="398972" y="74532"/>
                  <a:pt x="403661" y="73951"/>
                  <a:pt x="408138" y="74295"/>
                </a:cubicBezTo>
                <a:cubicBezTo>
                  <a:pt x="424980" y="75591"/>
                  <a:pt x="415009" y="80395"/>
                  <a:pt x="430998" y="85725"/>
                </a:cubicBezTo>
                <a:cubicBezTo>
                  <a:pt x="438885" y="88354"/>
                  <a:pt x="435042" y="86516"/>
                  <a:pt x="442428" y="91440"/>
                </a:cubicBezTo>
                <a:lnTo>
                  <a:pt x="516723" y="89535"/>
                </a:lnTo>
                <a:cubicBezTo>
                  <a:pt x="521274" y="89029"/>
                  <a:pt x="523809" y="83363"/>
                  <a:pt x="528153" y="81915"/>
                </a:cubicBezTo>
                <a:lnTo>
                  <a:pt x="551013" y="74295"/>
                </a:lnTo>
                <a:lnTo>
                  <a:pt x="556728" y="72390"/>
                </a:lnTo>
                <a:cubicBezTo>
                  <a:pt x="558633" y="71755"/>
                  <a:pt x="560772" y="71599"/>
                  <a:pt x="562443" y="70485"/>
                </a:cubicBezTo>
                <a:cubicBezTo>
                  <a:pt x="570336" y="65223"/>
                  <a:pt x="565937" y="67230"/>
                  <a:pt x="575778" y="64770"/>
                </a:cubicBezTo>
                <a:cubicBezTo>
                  <a:pt x="592156" y="53851"/>
                  <a:pt x="571434" y="66942"/>
                  <a:pt x="587208" y="59055"/>
                </a:cubicBezTo>
                <a:cubicBezTo>
                  <a:pt x="589256" y="58031"/>
                  <a:pt x="590875" y="56269"/>
                  <a:pt x="592923" y="55245"/>
                </a:cubicBezTo>
                <a:cubicBezTo>
                  <a:pt x="594719" y="54347"/>
                  <a:pt x="596883" y="54315"/>
                  <a:pt x="598638" y="53340"/>
                </a:cubicBezTo>
                <a:cubicBezTo>
                  <a:pt x="602641" y="51116"/>
                  <a:pt x="605578" y="46618"/>
                  <a:pt x="610068" y="45720"/>
                </a:cubicBezTo>
                <a:cubicBezTo>
                  <a:pt x="613243" y="45085"/>
                  <a:pt x="616469" y="44667"/>
                  <a:pt x="619593" y="43815"/>
                </a:cubicBezTo>
                <a:cubicBezTo>
                  <a:pt x="623468" y="42758"/>
                  <a:pt x="631023" y="40005"/>
                  <a:pt x="631023" y="40005"/>
                </a:cubicBezTo>
                <a:cubicBezTo>
                  <a:pt x="632293" y="38100"/>
                  <a:pt x="633809" y="36338"/>
                  <a:pt x="634833" y="34290"/>
                </a:cubicBezTo>
                <a:cubicBezTo>
                  <a:pt x="639555" y="24845"/>
                  <a:pt x="636886" y="9603"/>
                  <a:pt x="634833" y="1905"/>
                </a:cubicBezTo>
                <a:cubicBezTo>
                  <a:pt x="634316" y="-35"/>
                  <a:pt x="631023" y="635"/>
                  <a:pt x="629118" y="0"/>
                </a:cubicBezTo>
                <a:lnTo>
                  <a:pt x="575778" y="1905"/>
                </a:lnTo>
                <a:cubicBezTo>
                  <a:pt x="569405" y="2240"/>
                  <a:pt x="562782" y="1792"/>
                  <a:pt x="556728" y="3810"/>
                </a:cubicBezTo>
                <a:cubicBezTo>
                  <a:pt x="554556" y="4534"/>
                  <a:pt x="554706" y="8095"/>
                  <a:pt x="552918" y="9525"/>
                </a:cubicBezTo>
                <a:cubicBezTo>
                  <a:pt x="551350" y="10779"/>
                  <a:pt x="548999" y="10532"/>
                  <a:pt x="547203" y="11430"/>
                </a:cubicBezTo>
                <a:cubicBezTo>
                  <a:pt x="545155" y="12454"/>
                  <a:pt x="543536" y="14216"/>
                  <a:pt x="541488" y="15240"/>
                </a:cubicBezTo>
                <a:cubicBezTo>
                  <a:pt x="539692" y="16138"/>
                  <a:pt x="537704" y="16593"/>
                  <a:pt x="535773" y="17145"/>
                </a:cubicBezTo>
                <a:cubicBezTo>
                  <a:pt x="526791" y="19711"/>
                  <a:pt x="525610" y="19413"/>
                  <a:pt x="514818" y="20955"/>
                </a:cubicBezTo>
                <a:cubicBezTo>
                  <a:pt x="495768" y="20320"/>
                  <a:pt x="476663" y="20633"/>
                  <a:pt x="457668" y="19050"/>
                </a:cubicBezTo>
                <a:cubicBezTo>
                  <a:pt x="453666" y="18716"/>
                  <a:pt x="446238" y="15240"/>
                  <a:pt x="446238" y="15240"/>
                </a:cubicBezTo>
                <a:cubicBezTo>
                  <a:pt x="425918" y="15875"/>
                  <a:pt x="405575" y="15985"/>
                  <a:pt x="385278" y="17145"/>
                </a:cubicBezTo>
                <a:cubicBezTo>
                  <a:pt x="383273" y="17260"/>
                  <a:pt x="381557" y="18815"/>
                  <a:pt x="379563" y="19050"/>
                </a:cubicBezTo>
                <a:cubicBezTo>
                  <a:pt x="370711" y="20091"/>
                  <a:pt x="361783" y="20320"/>
                  <a:pt x="352893" y="20955"/>
                </a:cubicBezTo>
                <a:cubicBezTo>
                  <a:pt x="326877" y="29627"/>
                  <a:pt x="353464" y="20166"/>
                  <a:pt x="333843" y="28575"/>
                </a:cubicBezTo>
                <a:cubicBezTo>
                  <a:pt x="331997" y="29366"/>
                  <a:pt x="329974" y="29689"/>
                  <a:pt x="328128" y="30480"/>
                </a:cubicBezTo>
                <a:cubicBezTo>
                  <a:pt x="325518" y="31599"/>
                  <a:pt x="322974" y="32881"/>
                  <a:pt x="320508" y="34290"/>
                </a:cubicBezTo>
                <a:cubicBezTo>
                  <a:pt x="318520" y="35426"/>
                  <a:pt x="316897" y="37198"/>
                  <a:pt x="314793" y="38100"/>
                </a:cubicBezTo>
                <a:cubicBezTo>
                  <a:pt x="310706" y="39852"/>
                  <a:pt x="299016" y="41183"/>
                  <a:pt x="295743" y="41910"/>
                </a:cubicBezTo>
                <a:cubicBezTo>
                  <a:pt x="288844" y="43443"/>
                  <a:pt x="289688" y="44713"/>
                  <a:pt x="282408" y="47625"/>
                </a:cubicBezTo>
                <a:cubicBezTo>
                  <a:pt x="268938" y="53013"/>
                  <a:pt x="274585" y="49972"/>
                  <a:pt x="263358" y="53340"/>
                </a:cubicBezTo>
                <a:cubicBezTo>
                  <a:pt x="259511" y="54494"/>
                  <a:pt x="255824" y="56176"/>
                  <a:pt x="251928" y="57150"/>
                </a:cubicBezTo>
                <a:cubicBezTo>
                  <a:pt x="249388" y="57785"/>
                  <a:pt x="246825" y="58336"/>
                  <a:pt x="244308" y="59055"/>
                </a:cubicBezTo>
                <a:cubicBezTo>
                  <a:pt x="242377" y="59607"/>
                  <a:pt x="240562" y="60566"/>
                  <a:pt x="238593" y="60960"/>
                </a:cubicBezTo>
                <a:cubicBezTo>
                  <a:pt x="231018" y="62475"/>
                  <a:pt x="215733" y="64770"/>
                  <a:pt x="215733" y="64770"/>
                </a:cubicBezTo>
                <a:cubicBezTo>
                  <a:pt x="213193" y="66040"/>
                  <a:pt x="210898" y="68023"/>
                  <a:pt x="208113" y="68580"/>
                </a:cubicBezTo>
                <a:cubicBezTo>
                  <a:pt x="198073" y="70588"/>
                  <a:pt x="187566" y="69907"/>
                  <a:pt x="177633" y="72390"/>
                </a:cubicBezTo>
                <a:lnTo>
                  <a:pt x="170013" y="74295"/>
                </a:lnTo>
                <a:cubicBezTo>
                  <a:pt x="160067" y="80925"/>
                  <a:pt x="168716" y="76207"/>
                  <a:pt x="154773" y="80010"/>
                </a:cubicBezTo>
                <a:cubicBezTo>
                  <a:pt x="131556" y="86342"/>
                  <a:pt x="156400" y="82369"/>
                  <a:pt x="126198" y="85725"/>
                </a:cubicBezTo>
                <a:cubicBezTo>
                  <a:pt x="123658" y="86360"/>
                  <a:pt x="121095" y="86911"/>
                  <a:pt x="118578" y="87630"/>
                </a:cubicBezTo>
                <a:cubicBezTo>
                  <a:pt x="116647" y="88182"/>
                  <a:pt x="114820" y="89083"/>
                  <a:pt x="112863" y="89535"/>
                </a:cubicBezTo>
                <a:cubicBezTo>
                  <a:pt x="106472" y="91010"/>
                  <a:pt x="93939" y="92926"/>
                  <a:pt x="86193" y="95250"/>
                </a:cubicBezTo>
                <a:cubicBezTo>
                  <a:pt x="82346" y="96404"/>
                  <a:pt x="78573" y="97790"/>
                  <a:pt x="74763" y="99060"/>
                </a:cubicBezTo>
                <a:cubicBezTo>
                  <a:pt x="72858" y="99695"/>
                  <a:pt x="70719" y="99851"/>
                  <a:pt x="69048" y="100965"/>
                </a:cubicBezTo>
                <a:cubicBezTo>
                  <a:pt x="52670" y="111884"/>
                  <a:pt x="73392" y="98793"/>
                  <a:pt x="57618" y="106680"/>
                </a:cubicBezTo>
                <a:cubicBezTo>
                  <a:pt x="55570" y="107704"/>
                  <a:pt x="53951" y="109466"/>
                  <a:pt x="51903" y="110490"/>
                </a:cubicBezTo>
                <a:cubicBezTo>
                  <a:pt x="50107" y="111388"/>
                  <a:pt x="47984" y="111497"/>
                  <a:pt x="46188" y="112395"/>
                </a:cubicBezTo>
                <a:cubicBezTo>
                  <a:pt x="44140" y="113419"/>
                  <a:pt x="42565" y="115275"/>
                  <a:pt x="40473" y="116205"/>
                </a:cubicBezTo>
                <a:cubicBezTo>
                  <a:pt x="29964" y="120876"/>
                  <a:pt x="29762" y="119359"/>
                  <a:pt x="19518" y="121920"/>
                </a:cubicBezTo>
                <a:cubicBezTo>
                  <a:pt x="14558" y="123160"/>
                  <a:pt x="11528" y="125285"/>
                  <a:pt x="6183" y="125730"/>
                </a:cubicBezTo>
                <a:cubicBezTo>
                  <a:pt x="1121" y="126152"/>
                  <a:pt x="3008" y="125730"/>
                  <a:pt x="2373" y="125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59AC43-5E71-48FB-9D05-D34904EC17C8}"/>
              </a:ext>
            </a:extLst>
          </p:cNvPr>
          <p:cNvSpPr/>
          <p:nvPr/>
        </p:nvSpPr>
        <p:spPr>
          <a:xfrm>
            <a:off x="6173610" y="2255635"/>
            <a:ext cx="148885" cy="177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5F5A0F-8A0C-42C0-A595-FE4187350EE2}"/>
              </a:ext>
            </a:extLst>
          </p:cNvPr>
          <p:cNvSpPr/>
          <p:nvPr/>
        </p:nvSpPr>
        <p:spPr>
          <a:xfrm>
            <a:off x="1051662" y="4411196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b="1" dirty="0" err="1">
                <a:solidFill>
                  <a:schemeClr val="bg1"/>
                </a:solidFill>
              </a:rPr>
              <a:t>individual</a:t>
            </a:r>
            <a:r>
              <a:rPr lang="fi-FI" b="1" dirty="0">
                <a:solidFill>
                  <a:schemeClr val="bg1"/>
                </a:solidFill>
              </a:rPr>
              <a:t> G1 </a:t>
            </a:r>
            <a:r>
              <a:rPr lang="fi-FI" b="1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correlate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copy </a:t>
            </a:r>
            <a:r>
              <a:rPr lang="fi-FI" dirty="0" err="1">
                <a:solidFill>
                  <a:schemeClr val="bg1"/>
                </a:solidFill>
              </a:rPr>
              <a:t>number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&lt;&lt; # G1/S </a:t>
            </a:r>
            <a:r>
              <a:rPr lang="fi-FI" b="1" dirty="0" err="1">
                <a:solidFill>
                  <a:schemeClr val="bg1"/>
                </a:solidFill>
              </a:rPr>
              <a:t>promoters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in </a:t>
            </a:r>
            <a:r>
              <a:rPr lang="fi-FI" dirty="0" err="1">
                <a:solidFill>
                  <a:schemeClr val="bg1"/>
                </a:solidFill>
              </a:rPr>
              <a:t>small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: no G1/S transition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increase</a:t>
            </a:r>
            <a:r>
              <a:rPr lang="fi-FI" dirty="0">
                <a:solidFill>
                  <a:schemeClr val="bg1"/>
                </a:solidFill>
              </a:rPr>
              <a:t> in G1: </a:t>
            </a:r>
            <a:r>
              <a:rPr lang="fi-FI" dirty="0" err="1">
                <a:solidFill>
                  <a:schemeClr val="bg1"/>
                </a:solidFill>
              </a:rPr>
              <a:t>progressive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G1/S </a:t>
            </a:r>
            <a:r>
              <a:rPr lang="fi-FI" b="1" dirty="0" err="1">
                <a:solidFill>
                  <a:schemeClr val="bg1"/>
                </a:solidFill>
              </a:rPr>
              <a:t>promoter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saturation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allowing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cycle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commitment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Elevated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</a:t>
            </a:r>
            <a:r>
              <a:rPr lang="fi-FI" dirty="0">
                <a:solidFill>
                  <a:schemeClr val="bg1"/>
                </a:solidFill>
              </a:rPr>
              <a:t>. in </a:t>
            </a:r>
            <a:r>
              <a:rPr lang="fi-FI" b="1" dirty="0" err="1">
                <a:solidFill>
                  <a:schemeClr val="bg1"/>
                </a:solidFill>
              </a:rPr>
              <a:t>poor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carbon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glycerol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fi-FI" b="1" dirty="0">
                <a:solidFill>
                  <a:schemeClr val="bg1"/>
                </a:solidFill>
              </a:rPr>
              <a:t>G1/S at </a:t>
            </a:r>
            <a:r>
              <a:rPr lang="fi-FI" b="1" dirty="0" err="1">
                <a:solidFill>
                  <a:schemeClr val="bg1"/>
                </a:solidFill>
              </a:rPr>
              <a:t>smaller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mechanism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couples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b="1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nutrients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availability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9" name="ZoneTexte 51">
            <a:extLst>
              <a:ext uri="{FF2B5EF4-FFF2-40B4-BE49-F238E27FC236}">
                <a16:creationId xmlns:a16="http://schemas.microsoft.com/office/drawing/2014/main" id="{AEBB94C2-62E7-471B-AF1D-39885DCE50FA}"/>
              </a:ext>
            </a:extLst>
          </p:cNvPr>
          <p:cNvSpPr txBox="1"/>
          <p:nvPr/>
        </p:nvSpPr>
        <p:spPr>
          <a:xfrm>
            <a:off x="3489032" y="3946376"/>
            <a:ext cx="227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1 dot = 1 </a:t>
            </a:r>
            <a:r>
              <a:rPr lang="fr-CA" sz="1400" dirty="0" err="1"/>
              <a:t>cell</a:t>
            </a:r>
            <a:endParaRPr lang="fr-C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Compute</a:t>
            </a:r>
            <a:r>
              <a:rPr lang="fr-CA" sz="2400" b="1" dirty="0">
                <a:solidFill>
                  <a:schemeClr val="bg1"/>
                </a:solidFill>
              </a:rPr>
              <a:t> diffusion coefficients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subcellular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resolution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CA" sz="2400" b="1" dirty="0">
                <a:solidFill>
                  <a:schemeClr val="bg1"/>
                </a:solidFill>
              </a:rPr>
              <a:t>Raster Image </a:t>
            </a:r>
            <a:r>
              <a:rPr lang="fr-CA" sz="2400" b="1" dirty="0" err="1">
                <a:solidFill>
                  <a:schemeClr val="bg1"/>
                </a:solidFill>
              </a:rPr>
              <a:t>Correlation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Spectroscopy</a:t>
            </a:r>
            <a:r>
              <a:rPr lang="fr-CA" sz="2400" b="1" dirty="0">
                <a:solidFill>
                  <a:schemeClr val="bg1"/>
                </a:solidFill>
              </a:rPr>
              <a:t> (RICS)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29411</TotalTime>
  <Words>2340</Words>
  <Application>Microsoft Office PowerPoint</Application>
  <PresentationFormat>On-screen Show (4:3)</PresentationFormat>
  <Paragraphs>366</Paragraphs>
  <Slides>28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(Corps)</vt:lpstr>
      <vt:lpstr>Cambria Math</vt:lpstr>
      <vt:lpstr>Symbol</vt:lpstr>
      <vt:lpstr>Times New Roman</vt:lpstr>
      <vt:lpstr>Thème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Tollis</dc:creator>
  <cp:lastModifiedBy>Sylvain Tollis</cp:lastModifiedBy>
  <cp:revision>826</cp:revision>
  <dcterms:created xsi:type="dcterms:W3CDTF">2017-07-04T14:46:02Z</dcterms:created>
  <dcterms:modified xsi:type="dcterms:W3CDTF">2021-08-06T18:24:20Z</dcterms:modified>
</cp:coreProperties>
</file>